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69" r:id="rId2"/>
    <p:sldId id="259" r:id="rId3"/>
    <p:sldId id="257" r:id="rId4"/>
    <p:sldId id="258" r:id="rId5"/>
    <p:sldId id="260" r:id="rId6"/>
    <p:sldId id="265" r:id="rId7"/>
    <p:sldId id="261" r:id="rId8"/>
    <p:sldId id="262" r:id="rId9"/>
    <p:sldId id="266" r:id="rId10"/>
    <p:sldId id="267" r:id="rId11"/>
    <p:sldId id="264"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96"/>
    <p:restoredTop sz="76672"/>
  </p:normalViewPr>
  <p:slideViewPr>
    <p:cSldViewPr snapToGrid="0">
      <p:cViewPr>
        <p:scale>
          <a:sx n="128" d="100"/>
          <a:sy n="128" d="100"/>
        </p:scale>
        <p:origin x="136" y="-1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15194-EA3B-C84E-9CDB-0E0EE2E5CE41}" type="datetimeFigureOut">
              <a:rPr lang="en-US" smtClean="0"/>
              <a:t>6/9/25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32EB8-C8A7-6745-95DE-1F5C7CB6B0EA}" type="slidenum">
              <a:rPr lang="en-US" smtClean="0"/>
              <a:t>‹#›</a:t>
            </a:fld>
            <a:endParaRPr lang="en-US"/>
          </a:p>
        </p:txBody>
      </p:sp>
    </p:spTree>
    <p:extLst>
      <p:ext uri="{BB962C8B-B14F-4D97-AF65-F5344CB8AC3E}">
        <p14:creationId xmlns:p14="http://schemas.microsoft.com/office/powerpoint/2010/main" val="263446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pitchFamily="2" charset="0"/>
              </a:rPr>
              <a:t>-Rachel, </a:t>
            </a:r>
            <a:r>
              <a:rPr lang="en-US" dirty="0" err="1">
                <a:solidFill>
                  <a:srgbClr val="000000"/>
                </a:solidFill>
                <a:effectLst/>
                <a:latin typeface="Helvetica" pitchFamily="2" charset="0"/>
              </a:rPr>
              <a:t>Geomath</a:t>
            </a:r>
            <a:r>
              <a:rPr lang="en-US" dirty="0">
                <a:solidFill>
                  <a:srgbClr val="000000"/>
                </a:solidFill>
                <a:effectLst/>
                <a:latin typeface="Helvetica" pitchFamily="2" charset="0"/>
              </a:rPr>
              <a:t>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pitchFamily="2" charset="0"/>
              </a:rPr>
              <a:t>-co-authors Dr. </a:t>
            </a:r>
            <a:r>
              <a:rPr lang="en-US" dirty="0" err="1">
                <a:solidFill>
                  <a:srgbClr val="000000"/>
                </a:solidFill>
                <a:effectLst/>
                <a:latin typeface="Helvetica" pitchFamily="2" charset="0"/>
              </a:rPr>
              <a:t>ute</a:t>
            </a:r>
            <a:r>
              <a:rPr lang="en-US" dirty="0">
                <a:solidFill>
                  <a:srgbClr val="000000"/>
                </a:solidFill>
                <a:effectLst/>
                <a:latin typeface="Helvetica" pitchFamily="2" charset="0"/>
              </a:rPr>
              <a:t> Herzfeld and Dr. Tom Trantow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pitchFamily="2" charset="0"/>
              </a:rPr>
              <a:t>-Supraglacial water signatures detected on Negribreen Surge Glacier reflect changes in its dynamics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D9E1514-FB67-8144-A7A6-337B945813E2}" type="slidenum">
              <a:rPr lang="en-US" smtClean="0"/>
              <a:t>1</a:t>
            </a:fld>
            <a:endParaRPr lang="en-US"/>
          </a:p>
        </p:txBody>
      </p:sp>
    </p:spTree>
    <p:extLst>
      <p:ext uri="{BB962C8B-B14F-4D97-AF65-F5344CB8AC3E}">
        <p14:creationId xmlns:p14="http://schemas.microsoft.com/office/powerpoint/2010/main" val="2661134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clear that supraglacial water ponding is a response to accelerations/newly introduced drainage inefficiencies and not an predictor. </a:t>
            </a:r>
            <a:br>
              <a:rPr lang="en-US" dirty="0"/>
            </a:br>
            <a:br>
              <a:rPr lang="en-US" dirty="0"/>
            </a:br>
            <a:r>
              <a:rPr lang="en-US" dirty="0"/>
              <a:t>But, surface ponding could highlight where water was previously connected to the bed, lending credibility to theories of drainage system configuration.</a:t>
            </a:r>
            <a:br>
              <a:rPr lang="en-US" dirty="0"/>
            </a:br>
            <a:br>
              <a:rPr lang="en-US" dirty="0"/>
            </a:br>
            <a:r>
              <a:rPr lang="en-US" dirty="0"/>
              <a:t>It’s clear that water also can have a non-localized response to surge activity, as was the case with ponding in the upper </a:t>
            </a:r>
            <a:r>
              <a:rPr lang="en-US" dirty="0" err="1"/>
              <a:t>crev</a:t>
            </a:r>
            <a:r>
              <a:rPr lang="en-US" dirty="0"/>
              <a:t> region, which certainly reflected </a:t>
            </a:r>
            <a:r>
              <a:rPr lang="en-US" dirty="0" err="1"/>
              <a:t>downglacier</a:t>
            </a:r>
            <a:r>
              <a:rPr lang="en-US" dirty="0"/>
              <a:t> drainage inefficiencies.</a:t>
            </a:r>
            <a:br>
              <a:rPr lang="en-US" dirty="0"/>
            </a:br>
            <a:br>
              <a:rPr lang="en-US" dirty="0"/>
            </a:br>
            <a:r>
              <a:rPr lang="en-US" dirty="0"/>
              <a:t>Differences in timing of water reflect how the drainage system inefficiency can be spatially variable – having some efficient and inefficient drainage.</a:t>
            </a:r>
            <a:br>
              <a:rPr lang="en-US" dirty="0"/>
            </a:br>
            <a:br>
              <a:rPr lang="en-US" dirty="0"/>
            </a:br>
            <a:r>
              <a:rPr lang="en-US" dirty="0"/>
              <a:t>In the future, I hope to explore how the magnitude of water ponded on the surface, and its potential connections to the bed, could drive acceleration at the base, which could then result in a ponding response. Take a more quantitative approach and also consider other dynamic signatures (crevassing, changes in surface gradient).</a:t>
            </a:r>
          </a:p>
          <a:p>
            <a:endParaRPr lang="en-US" dirty="0"/>
          </a:p>
        </p:txBody>
      </p:sp>
      <p:sp>
        <p:nvSpPr>
          <p:cNvPr id="4" name="Slide Number Placeholder 3"/>
          <p:cNvSpPr>
            <a:spLocks noGrp="1"/>
          </p:cNvSpPr>
          <p:nvPr>
            <p:ph type="sldNum" sz="quarter" idx="5"/>
          </p:nvPr>
        </p:nvSpPr>
        <p:spPr/>
        <p:txBody>
          <a:bodyPr/>
          <a:lstStyle/>
          <a:p>
            <a:fld id="{33C32EB8-C8A7-6745-95DE-1F5C7CB6B0EA}" type="slidenum">
              <a:rPr lang="en-US" smtClean="0"/>
              <a:t>11</a:t>
            </a:fld>
            <a:endParaRPr lang="en-US"/>
          </a:p>
        </p:txBody>
      </p:sp>
    </p:spTree>
    <p:extLst>
      <p:ext uri="{BB962C8B-B14F-4D97-AF65-F5344CB8AC3E}">
        <p14:creationId xmlns:p14="http://schemas.microsoft.com/office/powerpoint/2010/main" val="10296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32EB8-C8A7-6745-95DE-1F5C7CB6B0EA}" type="slidenum">
              <a:rPr lang="en-US" smtClean="0"/>
              <a:t>12</a:t>
            </a:fld>
            <a:endParaRPr lang="en-US"/>
          </a:p>
        </p:txBody>
      </p:sp>
    </p:spTree>
    <p:extLst>
      <p:ext uri="{BB962C8B-B14F-4D97-AF65-F5344CB8AC3E}">
        <p14:creationId xmlns:p14="http://schemas.microsoft.com/office/powerpoint/2010/main" val="422713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NGS is a system of glaciers in the Arctic archipelago, Svalbard</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Negribreen is the main glacier body currently experiencing a surge, and its confluent glaciers are non-surging.</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 analyze Negri in 3 different provinces/regions (upper experiences most ponding and has evidence of pre-surge seasonal acceleration,</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middle displays sparse ponding, and lower experiences extensive crevasses and little visible water).</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They have a thick basal layer of temperate ice, superimposed by cold ice. A cold terminus forms during quiescence but is mechanically removed by calving on tidewater glaciers.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large tidewater glaciers that remain warm based throughout the surge cycle (excepting narrow cold zones at their lateral margins)</a:t>
            </a:r>
          </a:p>
          <a:p>
            <a:r>
              <a:rPr lang="en-US" sz="1200" b="0" i="0" u="none" strike="noStrike" kern="1200" dirty="0">
                <a:solidFill>
                  <a:schemeClr val="tx1"/>
                </a:solidFill>
                <a:effectLst/>
                <a:latin typeface="+mn-lt"/>
                <a:ea typeface="+mn-ea"/>
                <a:cs typeface="+mn-cs"/>
              </a:rPr>
              <a:t>Thermal switching can’t explain surges in large tidewater glaciers, but enthalpy cycling (internal energy changes, by heat and water) may be able to.</a:t>
            </a:r>
          </a:p>
          <a:p>
            <a:r>
              <a:rPr lang="en-US" sz="1200" b="0" i="0" u="none" strike="noStrike" kern="1200" dirty="0">
                <a:solidFill>
                  <a:schemeClr val="tx1"/>
                </a:solidFill>
                <a:effectLst/>
                <a:latin typeface="+mn-lt"/>
                <a:ea typeface="+mn-ea"/>
                <a:cs typeface="+mn-cs"/>
              </a:rPr>
              <a:t>Tidewater glaciers in many parts of the world can undergo “speed-ups” due to changes in the force balance at the terminus</a:t>
            </a:r>
            <a:endParaRPr lang="en-US" dirty="0"/>
          </a:p>
        </p:txBody>
      </p:sp>
      <p:sp>
        <p:nvSpPr>
          <p:cNvPr id="4" name="Slide Number Placeholder 3"/>
          <p:cNvSpPr>
            <a:spLocks noGrp="1"/>
          </p:cNvSpPr>
          <p:nvPr>
            <p:ph type="sldNum" sz="quarter" idx="5"/>
          </p:nvPr>
        </p:nvSpPr>
        <p:spPr/>
        <p:txBody>
          <a:bodyPr/>
          <a:lstStyle/>
          <a:p>
            <a:fld id="{33C32EB8-C8A7-6745-95DE-1F5C7CB6B0EA}" type="slidenum">
              <a:rPr lang="en-US" smtClean="0"/>
              <a:t>2</a:t>
            </a:fld>
            <a:endParaRPr lang="en-US"/>
          </a:p>
        </p:txBody>
      </p:sp>
    </p:spTree>
    <p:extLst>
      <p:ext uri="{BB962C8B-B14F-4D97-AF65-F5344CB8AC3E}">
        <p14:creationId xmlns:p14="http://schemas.microsoft.com/office/powerpoint/2010/main" val="3894173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sz="1200" dirty="0"/>
              <a:t>Surge is an acceleration of a glacier to 10-200 x its normal velocity (NGS is 200, and reached 21 m/d in 2017)</a:t>
            </a:r>
          </a:p>
          <a:p>
            <a:pPr>
              <a:buFontTx/>
              <a:buChar char="-"/>
            </a:pPr>
            <a:r>
              <a:rPr lang="en-US" sz="1200" dirty="0"/>
              <a:t>When the thickness of the surge glacier builds a reservoir area, the glacier surges.</a:t>
            </a:r>
          </a:p>
          <a:p>
            <a:pPr>
              <a:buFontTx/>
              <a:buChar char="-"/>
            </a:pPr>
            <a:r>
              <a:rPr lang="en-US" sz="1200" dirty="0"/>
              <a:t>Rapid motion during the surge changes the efficiency of the hydrological system. First described in Barclay Kamb 1987 and this is not a switch in Tom’s paper.</a:t>
            </a:r>
          </a:p>
          <a:p>
            <a:pPr>
              <a:buFontTx/>
              <a:buChar char="-"/>
            </a:pPr>
            <a:r>
              <a:rPr lang="en-US" sz="1200" dirty="0"/>
              <a:t>The focus of this talk: mapping supraglacial water from imagery and altimetry during the surge of the NGS.</a:t>
            </a:r>
          </a:p>
          <a:p>
            <a:endParaRPr lang="en-US" dirty="0"/>
          </a:p>
        </p:txBody>
      </p:sp>
      <p:sp>
        <p:nvSpPr>
          <p:cNvPr id="4" name="Slide Number Placeholder 3"/>
          <p:cNvSpPr>
            <a:spLocks noGrp="1"/>
          </p:cNvSpPr>
          <p:nvPr>
            <p:ph type="sldNum" sz="quarter" idx="5"/>
          </p:nvPr>
        </p:nvSpPr>
        <p:spPr/>
        <p:txBody>
          <a:bodyPr/>
          <a:lstStyle/>
          <a:p>
            <a:fld id="{BD9E1514-FB67-8144-A7A6-337B945813E2}" type="slidenum">
              <a:rPr lang="en-US" smtClean="0"/>
              <a:t>3</a:t>
            </a:fld>
            <a:endParaRPr lang="en-US"/>
          </a:p>
        </p:txBody>
      </p:sp>
    </p:spTree>
    <p:extLst>
      <p:ext uri="{BB962C8B-B14F-4D97-AF65-F5344CB8AC3E}">
        <p14:creationId xmlns:p14="http://schemas.microsoft.com/office/powerpoint/2010/main" val="3884667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surges, we need to understand how water can contribute to glacial acceleration.</a:t>
            </a:r>
            <a:br>
              <a:rPr lang="en-US" dirty="0"/>
            </a:br>
            <a:endParaRPr lang="en-US" dirty="0"/>
          </a:p>
          <a:p>
            <a:r>
              <a:rPr lang="en-US" dirty="0"/>
              <a:t>Glacial sliding is one of the mechanisms that makes glacial movement possible (other is internal deformation). </a:t>
            </a:r>
            <a:br>
              <a:rPr lang="en-US" dirty="0"/>
            </a:br>
            <a:r>
              <a:rPr lang="en-US" dirty="0"/>
              <a:t>Glacial sliding is enabled when basal shear stress is low enough for the glacier to slip over its bed.</a:t>
            </a:r>
          </a:p>
          <a:p>
            <a:endParaRPr lang="en-US" dirty="0"/>
          </a:p>
          <a:p>
            <a:r>
              <a:rPr lang="en-US" dirty="0"/>
              <a:t>In models, this is typically implemented with a general power friction law. Describes the influence of velocity and effective pressure, N, on basal shear stress.</a:t>
            </a:r>
            <a:br>
              <a:rPr lang="en-US" dirty="0"/>
            </a:br>
            <a:r>
              <a:rPr lang="en-US" dirty="0"/>
              <a:t>My knowledge on this has largely come thanks to working a simple basal water model for CISM, in which we test a couple variations of this law, but mostly a simpler one, assuming a steady state velocity, and linear relationship with N.</a:t>
            </a:r>
            <a:br>
              <a:rPr lang="en-US" dirty="0"/>
            </a:br>
            <a:br>
              <a:rPr lang="en-US" dirty="0"/>
            </a:br>
            <a:r>
              <a:rPr lang="en-US" dirty="0"/>
              <a:t>To reduce effective pressure, which is ice overburden and water pressure difference, high basal water pressures are needed. These basal water pressures are able to become high by inefficiencies in the drainage system, which allow for storage of water at the base.</a:t>
            </a:r>
            <a:br>
              <a:rPr lang="en-US" dirty="0"/>
            </a:br>
            <a:endParaRPr lang="en-US" dirty="0"/>
          </a:p>
          <a:p>
            <a:r>
              <a:rPr lang="en-US" dirty="0"/>
              <a:t>My goal is to make use of more readily available and higher resolution satellite data to contribute to theory of glacial acceleration, and I want to understand how supraglacial water signatures might then reflect changes of the subglacial water drainage system and connectivity to the base.</a:t>
            </a:r>
          </a:p>
        </p:txBody>
      </p:sp>
      <p:sp>
        <p:nvSpPr>
          <p:cNvPr id="4" name="Slide Number Placeholder 3"/>
          <p:cNvSpPr>
            <a:spLocks noGrp="1"/>
          </p:cNvSpPr>
          <p:nvPr>
            <p:ph type="sldNum" sz="quarter" idx="5"/>
          </p:nvPr>
        </p:nvSpPr>
        <p:spPr/>
        <p:txBody>
          <a:bodyPr/>
          <a:lstStyle/>
          <a:p>
            <a:fld id="{33C32EB8-C8A7-6745-95DE-1F5C7CB6B0EA}" type="slidenum">
              <a:rPr lang="en-US" smtClean="0"/>
              <a:t>4</a:t>
            </a:fld>
            <a:endParaRPr lang="en-US"/>
          </a:p>
        </p:txBody>
      </p:sp>
    </p:spTree>
    <p:extLst>
      <p:ext uri="{BB962C8B-B14F-4D97-AF65-F5344CB8AC3E}">
        <p14:creationId xmlns:p14="http://schemas.microsoft.com/office/powerpoint/2010/main" val="598292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32EB8-C8A7-6745-95DE-1F5C7CB6B0EA}" type="slidenum">
              <a:rPr lang="en-US" smtClean="0"/>
              <a:t>5</a:t>
            </a:fld>
            <a:endParaRPr lang="en-US"/>
          </a:p>
        </p:txBody>
      </p:sp>
    </p:spTree>
    <p:extLst>
      <p:ext uri="{BB962C8B-B14F-4D97-AF65-F5344CB8AC3E}">
        <p14:creationId xmlns:p14="http://schemas.microsoft.com/office/powerpoint/2010/main" val="498188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Negribreen had a ~80yr gap between its last surge and its current one.</a:t>
            </a:r>
            <a:br>
              <a:rPr lang="en-US" dirty="0"/>
            </a:br>
            <a:br>
              <a:rPr lang="en-US" dirty="0"/>
            </a:br>
            <a:r>
              <a:rPr lang="en-US" dirty="0"/>
              <a:t>Prior to its current surge (2015), melt streams and small amounts of ponding reflect limited amounts of connection to the bed, some in the upper crevasse prov.</a:t>
            </a:r>
            <a:br>
              <a:rPr lang="en-US" dirty="0"/>
            </a:br>
            <a:br>
              <a:rPr lang="en-US" dirty="0"/>
            </a:br>
            <a:r>
              <a:rPr lang="en-US" dirty="0"/>
              <a:t>Initial crevassing and acceleration in the lower/chaos </a:t>
            </a:r>
            <a:r>
              <a:rPr lang="en-US" dirty="0" err="1"/>
              <a:t>crev</a:t>
            </a:r>
            <a:r>
              <a:rPr lang="en-US" dirty="0"/>
              <a:t> prov reflects how the glacier is weaker there, and this will be where the surge begins.</a:t>
            </a:r>
          </a:p>
        </p:txBody>
      </p:sp>
      <p:sp>
        <p:nvSpPr>
          <p:cNvPr id="4" name="Slide Number Placeholder 3"/>
          <p:cNvSpPr>
            <a:spLocks noGrp="1"/>
          </p:cNvSpPr>
          <p:nvPr>
            <p:ph type="sldNum" sz="quarter" idx="5"/>
          </p:nvPr>
        </p:nvSpPr>
        <p:spPr/>
        <p:txBody>
          <a:bodyPr/>
          <a:lstStyle/>
          <a:p>
            <a:fld id="{33C32EB8-C8A7-6745-95DE-1F5C7CB6B0EA}" type="slidenum">
              <a:rPr lang="en-US" smtClean="0"/>
              <a:t>7</a:t>
            </a:fld>
            <a:endParaRPr lang="en-US"/>
          </a:p>
        </p:txBody>
      </p:sp>
    </p:spTree>
    <p:extLst>
      <p:ext uri="{BB962C8B-B14F-4D97-AF65-F5344CB8AC3E}">
        <p14:creationId xmlns:p14="http://schemas.microsoft.com/office/powerpoint/2010/main" val="2126983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2016-2017, the glacier surges its fastest. During this time the kinematic surge wave propagated from near the glacier front to the upper crevasse province.</a:t>
            </a:r>
            <a:br>
              <a:rPr lang="en-US" dirty="0"/>
            </a:br>
            <a:endParaRPr lang="en-US" dirty="0"/>
          </a:p>
          <a:p>
            <a:r>
              <a:rPr lang="en-US" dirty="0"/>
              <a:t>Water is not present during this time, but does begin to pond after the surge wave propagated up glacier. As the years go by, ponding in the upper </a:t>
            </a:r>
            <a:r>
              <a:rPr lang="en-US" dirty="0" err="1"/>
              <a:t>crev</a:t>
            </a:r>
            <a:r>
              <a:rPr lang="en-US" dirty="0"/>
              <a:t> becomes more extensive.</a:t>
            </a:r>
            <a:br>
              <a:rPr lang="en-US" dirty="0"/>
            </a:br>
            <a:r>
              <a:rPr lang="en-US" dirty="0"/>
              <a:t>This reflects a growing inefficient drainage system, which was caused initially by the mechanical disruption of the surge wave.</a:t>
            </a:r>
          </a:p>
        </p:txBody>
      </p:sp>
      <p:sp>
        <p:nvSpPr>
          <p:cNvPr id="4" name="Slide Number Placeholder 3"/>
          <p:cNvSpPr>
            <a:spLocks noGrp="1"/>
          </p:cNvSpPr>
          <p:nvPr>
            <p:ph type="sldNum" sz="quarter" idx="5"/>
          </p:nvPr>
        </p:nvSpPr>
        <p:spPr/>
        <p:txBody>
          <a:bodyPr/>
          <a:lstStyle/>
          <a:p>
            <a:fld id="{33C32EB8-C8A7-6745-95DE-1F5C7CB6B0EA}" type="slidenum">
              <a:rPr lang="en-US" smtClean="0"/>
              <a:t>8</a:t>
            </a:fld>
            <a:endParaRPr lang="en-US"/>
          </a:p>
        </p:txBody>
      </p:sp>
    </p:spTree>
    <p:extLst>
      <p:ext uri="{BB962C8B-B14F-4D97-AF65-F5344CB8AC3E}">
        <p14:creationId xmlns:p14="http://schemas.microsoft.com/office/powerpoint/2010/main" val="250653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6F0F0-0956-CBF2-127E-9ECD5BD55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04C43-4583-7359-674D-E4C234CD7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123F4-D1A2-ED20-1E14-6407DFF18D9D}"/>
              </a:ext>
            </a:extLst>
          </p:cNvPr>
          <p:cNvSpPr>
            <a:spLocks noGrp="1"/>
          </p:cNvSpPr>
          <p:nvPr>
            <p:ph type="body" idx="1"/>
          </p:nvPr>
        </p:nvSpPr>
        <p:spPr/>
        <p:txBody>
          <a:bodyPr/>
          <a:lstStyle/>
          <a:p>
            <a:r>
              <a:rPr lang="en-US" dirty="0"/>
              <a:t>In 2018, a </a:t>
            </a:r>
            <a:r>
              <a:rPr lang="en-US" dirty="0" err="1"/>
              <a:t>noteable</a:t>
            </a:r>
            <a:r>
              <a:rPr lang="en-US" dirty="0"/>
              <a:t> acceleration occurs in the lower margin of Negri.</a:t>
            </a:r>
          </a:p>
          <a:p>
            <a:r>
              <a:rPr lang="en-US" dirty="0"/>
              <a:t>This acceleration is followed (+1 yr) by apparent small ponding features in a region generally close to the margin.</a:t>
            </a:r>
            <a:br>
              <a:rPr lang="en-US" dirty="0"/>
            </a:br>
            <a:r>
              <a:rPr lang="en-US" dirty="0"/>
              <a:t>Smaller accelerations, local. There is an apparent lagged connection to surface water and accelerations may rely on water supply to the bed in that year. </a:t>
            </a:r>
          </a:p>
          <a:p>
            <a:endParaRPr lang="en-US" dirty="0"/>
          </a:p>
          <a:p>
            <a:r>
              <a:rPr lang="en-US" dirty="0"/>
              <a:t>Most certainly, water sources are nearby but not necessarily completely aligned with velocity. Ponding occurs upstream.</a:t>
            </a:r>
            <a:br>
              <a:rPr lang="en-US" dirty="0"/>
            </a:br>
            <a:r>
              <a:rPr lang="en-US" dirty="0"/>
              <a:t>This at least warrants future explorations of the relationship between surface acceleration, basal sliding, and supraglacial water.</a:t>
            </a:r>
          </a:p>
          <a:p>
            <a:endParaRPr lang="en-US" dirty="0"/>
          </a:p>
        </p:txBody>
      </p:sp>
      <p:sp>
        <p:nvSpPr>
          <p:cNvPr id="4" name="Slide Number Placeholder 3">
            <a:extLst>
              <a:ext uri="{FF2B5EF4-FFF2-40B4-BE49-F238E27FC236}">
                <a16:creationId xmlns:a16="http://schemas.microsoft.com/office/drawing/2014/main" id="{0873701C-EE86-D68F-6DD6-E1A26CEDA1E8}"/>
              </a:ext>
            </a:extLst>
          </p:cNvPr>
          <p:cNvSpPr>
            <a:spLocks noGrp="1"/>
          </p:cNvSpPr>
          <p:nvPr>
            <p:ph type="sldNum" sz="quarter" idx="5"/>
          </p:nvPr>
        </p:nvSpPr>
        <p:spPr/>
        <p:txBody>
          <a:bodyPr/>
          <a:lstStyle/>
          <a:p>
            <a:fld id="{33C32EB8-C8A7-6745-95DE-1F5C7CB6B0EA}" type="slidenum">
              <a:rPr lang="en-US" smtClean="0"/>
              <a:t>9</a:t>
            </a:fld>
            <a:endParaRPr lang="en-US"/>
          </a:p>
        </p:txBody>
      </p:sp>
    </p:spTree>
    <p:extLst>
      <p:ext uri="{BB962C8B-B14F-4D97-AF65-F5344CB8AC3E}">
        <p14:creationId xmlns:p14="http://schemas.microsoft.com/office/powerpoint/2010/main" val="2763881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FED91-49FC-624E-9E8D-53EB2F155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F669A-C7AA-DCC2-37C6-CC2D9AF35B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9B6BF-2AA5-1548-A349-1B2D0B060B47}"/>
              </a:ext>
            </a:extLst>
          </p:cNvPr>
          <p:cNvSpPr>
            <a:spLocks noGrp="1"/>
          </p:cNvSpPr>
          <p:nvPr>
            <p:ph type="body" idx="1"/>
          </p:nvPr>
        </p:nvSpPr>
        <p:spPr/>
        <p:txBody>
          <a:bodyPr/>
          <a:lstStyle/>
          <a:p>
            <a:r>
              <a:rPr lang="en-US" dirty="0"/>
              <a:t>A similar phenomena occurs in 2019/2020 in which more extensive ponding occurs in the upper margin ~one year after the acceleration of the upper margin.</a:t>
            </a:r>
            <a:br>
              <a:rPr lang="en-US" dirty="0"/>
            </a:br>
            <a:br>
              <a:rPr lang="en-US" dirty="0"/>
            </a:br>
            <a:r>
              <a:rPr lang="en-US" dirty="0"/>
              <a:t>These accelerations could reflect how the bed becomes uncoupled from the margins, and ponding at the surface suggests that this could be at least partially hydrologically driven.</a:t>
            </a:r>
            <a:br>
              <a:rPr lang="en-US" dirty="0"/>
            </a:br>
            <a:endParaRPr lang="en-US" dirty="0"/>
          </a:p>
        </p:txBody>
      </p:sp>
      <p:sp>
        <p:nvSpPr>
          <p:cNvPr id="4" name="Slide Number Placeholder 3">
            <a:extLst>
              <a:ext uri="{FF2B5EF4-FFF2-40B4-BE49-F238E27FC236}">
                <a16:creationId xmlns:a16="http://schemas.microsoft.com/office/drawing/2014/main" id="{416C15F6-7F61-3DE5-5B37-B1BFB6C6A3A8}"/>
              </a:ext>
            </a:extLst>
          </p:cNvPr>
          <p:cNvSpPr>
            <a:spLocks noGrp="1"/>
          </p:cNvSpPr>
          <p:nvPr>
            <p:ph type="sldNum" sz="quarter" idx="5"/>
          </p:nvPr>
        </p:nvSpPr>
        <p:spPr/>
        <p:txBody>
          <a:bodyPr/>
          <a:lstStyle/>
          <a:p>
            <a:fld id="{33C32EB8-C8A7-6745-95DE-1F5C7CB6B0EA}" type="slidenum">
              <a:rPr lang="en-US" smtClean="0"/>
              <a:t>10</a:t>
            </a:fld>
            <a:endParaRPr lang="en-US"/>
          </a:p>
        </p:txBody>
      </p:sp>
    </p:spTree>
    <p:extLst>
      <p:ext uri="{BB962C8B-B14F-4D97-AF65-F5344CB8AC3E}">
        <p14:creationId xmlns:p14="http://schemas.microsoft.com/office/powerpoint/2010/main" val="175863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19D4-9806-BE9F-15FE-8056D6F946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A6F935-FA0B-285D-E227-AF83C4B48F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080F81-22F4-A47D-E751-3752BD5EA6B1}"/>
              </a:ext>
            </a:extLst>
          </p:cNvPr>
          <p:cNvSpPr>
            <a:spLocks noGrp="1"/>
          </p:cNvSpPr>
          <p:nvPr>
            <p:ph type="dt" sz="half" idx="10"/>
          </p:nvPr>
        </p:nvSpPr>
        <p:spPr/>
        <p:txBody>
          <a:bodyPr/>
          <a:lstStyle/>
          <a:p>
            <a:fld id="{16B141D5-C689-2B44-A0C6-71D530B9F224}" type="datetimeFigureOut">
              <a:rPr lang="en-US" smtClean="0"/>
              <a:t>6/9/25</a:t>
            </a:fld>
            <a:endParaRPr lang="en-US"/>
          </a:p>
        </p:txBody>
      </p:sp>
      <p:sp>
        <p:nvSpPr>
          <p:cNvPr id="5" name="Footer Placeholder 4">
            <a:extLst>
              <a:ext uri="{FF2B5EF4-FFF2-40B4-BE49-F238E27FC236}">
                <a16:creationId xmlns:a16="http://schemas.microsoft.com/office/drawing/2014/main" id="{6F855906-2300-6B0E-8EB3-A619EC7A3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00CCE-9253-5C47-96A4-B2BCEF535028}"/>
              </a:ext>
            </a:extLst>
          </p:cNvPr>
          <p:cNvSpPr>
            <a:spLocks noGrp="1"/>
          </p:cNvSpPr>
          <p:nvPr>
            <p:ph type="sldNum" sz="quarter" idx="12"/>
          </p:nvPr>
        </p:nvSpPr>
        <p:spPr/>
        <p:txBody>
          <a:bodyPr/>
          <a:lstStyle/>
          <a:p>
            <a:fld id="{D7914BDE-ED7E-F645-8F29-51AE44C471D0}" type="slidenum">
              <a:rPr lang="en-US" smtClean="0"/>
              <a:t>‹#›</a:t>
            </a:fld>
            <a:endParaRPr lang="en-US"/>
          </a:p>
        </p:txBody>
      </p:sp>
    </p:spTree>
    <p:extLst>
      <p:ext uri="{BB962C8B-B14F-4D97-AF65-F5344CB8AC3E}">
        <p14:creationId xmlns:p14="http://schemas.microsoft.com/office/powerpoint/2010/main" val="290348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09BDB-61BE-DEBE-BD18-6B8B125D64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4FC8E5-795C-108F-7469-49DC9DC962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DC42FD-7D74-61B0-FCFA-48BD438A06E1}"/>
              </a:ext>
            </a:extLst>
          </p:cNvPr>
          <p:cNvSpPr>
            <a:spLocks noGrp="1"/>
          </p:cNvSpPr>
          <p:nvPr>
            <p:ph type="dt" sz="half" idx="10"/>
          </p:nvPr>
        </p:nvSpPr>
        <p:spPr/>
        <p:txBody>
          <a:bodyPr/>
          <a:lstStyle/>
          <a:p>
            <a:fld id="{16B141D5-C689-2B44-A0C6-71D530B9F224}" type="datetimeFigureOut">
              <a:rPr lang="en-US" smtClean="0"/>
              <a:t>6/9/25</a:t>
            </a:fld>
            <a:endParaRPr lang="en-US"/>
          </a:p>
        </p:txBody>
      </p:sp>
      <p:sp>
        <p:nvSpPr>
          <p:cNvPr id="5" name="Footer Placeholder 4">
            <a:extLst>
              <a:ext uri="{FF2B5EF4-FFF2-40B4-BE49-F238E27FC236}">
                <a16:creationId xmlns:a16="http://schemas.microsoft.com/office/drawing/2014/main" id="{A7AFFF10-3ACE-EF07-A2CA-DF43571CD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A9E2C-36FB-76B6-924C-A132292F39F3}"/>
              </a:ext>
            </a:extLst>
          </p:cNvPr>
          <p:cNvSpPr>
            <a:spLocks noGrp="1"/>
          </p:cNvSpPr>
          <p:nvPr>
            <p:ph type="sldNum" sz="quarter" idx="12"/>
          </p:nvPr>
        </p:nvSpPr>
        <p:spPr/>
        <p:txBody>
          <a:bodyPr/>
          <a:lstStyle/>
          <a:p>
            <a:fld id="{D7914BDE-ED7E-F645-8F29-51AE44C471D0}" type="slidenum">
              <a:rPr lang="en-US" smtClean="0"/>
              <a:t>‹#›</a:t>
            </a:fld>
            <a:endParaRPr lang="en-US"/>
          </a:p>
        </p:txBody>
      </p:sp>
    </p:spTree>
    <p:extLst>
      <p:ext uri="{BB962C8B-B14F-4D97-AF65-F5344CB8AC3E}">
        <p14:creationId xmlns:p14="http://schemas.microsoft.com/office/powerpoint/2010/main" val="117752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F2F7E8-8726-4D9C-0BA0-A78B110D45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7CB6F1-D96D-371E-DADD-434E6C5670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885AC-1356-B4EA-A536-1575C009B264}"/>
              </a:ext>
            </a:extLst>
          </p:cNvPr>
          <p:cNvSpPr>
            <a:spLocks noGrp="1"/>
          </p:cNvSpPr>
          <p:nvPr>
            <p:ph type="dt" sz="half" idx="10"/>
          </p:nvPr>
        </p:nvSpPr>
        <p:spPr/>
        <p:txBody>
          <a:bodyPr/>
          <a:lstStyle/>
          <a:p>
            <a:fld id="{16B141D5-C689-2B44-A0C6-71D530B9F224}" type="datetimeFigureOut">
              <a:rPr lang="en-US" smtClean="0"/>
              <a:t>6/9/25</a:t>
            </a:fld>
            <a:endParaRPr lang="en-US"/>
          </a:p>
        </p:txBody>
      </p:sp>
      <p:sp>
        <p:nvSpPr>
          <p:cNvPr id="5" name="Footer Placeholder 4">
            <a:extLst>
              <a:ext uri="{FF2B5EF4-FFF2-40B4-BE49-F238E27FC236}">
                <a16:creationId xmlns:a16="http://schemas.microsoft.com/office/drawing/2014/main" id="{24E9BD75-FDF9-57BF-A648-808BEB7E8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4AF6FF-3307-3BE0-A1FA-4B6514F5ACA4}"/>
              </a:ext>
            </a:extLst>
          </p:cNvPr>
          <p:cNvSpPr>
            <a:spLocks noGrp="1"/>
          </p:cNvSpPr>
          <p:nvPr>
            <p:ph type="sldNum" sz="quarter" idx="12"/>
          </p:nvPr>
        </p:nvSpPr>
        <p:spPr/>
        <p:txBody>
          <a:bodyPr/>
          <a:lstStyle/>
          <a:p>
            <a:fld id="{D7914BDE-ED7E-F645-8F29-51AE44C471D0}" type="slidenum">
              <a:rPr lang="en-US" smtClean="0"/>
              <a:t>‹#›</a:t>
            </a:fld>
            <a:endParaRPr lang="en-US"/>
          </a:p>
        </p:txBody>
      </p:sp>
    </p:spTree>
    <p:extLst>
      <p:ext uri="{BB962C8B-B14F-4D97-AF65-F5344CB8AC3E}">
        <p14:creationId xmlns:p14="http://schemas.microsoft.com/office/powerpoint/2010/main" val="1694753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5E18-814C-F34E-FEC9-EDF016E4BE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DAAB1-1E65-B1EE-537E-1F27288ED1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D52E5-CEE3-E033-50C8-22FC79D4943A}"/>
              </a:ext>
            </a:extLst>
          </p:cNvPr>
          <p:cNvSpPr>
            <a:spLocks noGrp="1"/>
          </p:cNvSpPr>
          <p:nvPr>
            <p:ph type="dt" sz="half" idx="10"/>
          </p:nvPr>
        </p:nvSpPr>
        <p:spPr/>
        <p:txBody>
          <a:bodyPr/>
          <a:lstStyle/>
          <a:p>
            <a:fld id="{16B141D5-C689-2B44-A0C6-71D530B9F224}" type="datetimeFigureOut">
              <a:rPr lang="en-US" smtClean="0"/>
              <a:t>6/9/25</a:t>
            </a:fld>
            <a:endParaRPr lang="en-US"/>
          </a:p>
        </p:txBody>
      </p:sp>
      <p:sp>
        <p:nvSpPr>
          <p:cNvPr id="5" name="Footer Placeholder 4">
            <a:extLst>
              <a:ext uri="{FF2B5EF4-FFF2-40B4-BE49-F238E27FC236}">
                <a16:creationId xmlns:a16="http://schemas.microsoft.com/office/drawing/2014/main" id="{E424474F-4DC9-1188-7A0B-17A1283C2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458AD-CE18-CD67-684A-54C705328217}"/>
              </a:ext>
            </a:extLst>
          </p:cNvPr>
          <p:cNvSpPr>
            <a:spLocks noGrp="1"/>
          </p:cNvSpPr>
          <p:nvPr>
            <p:ph type="sldNum" sz="quarter" idx="12"/>
          </p:nvPr>
        </p:nvSpPr>
        <p:spPr/>
        <p:txBody>
          <a:bodyPr/>
          <a:lstStyle/>
          <a:p>
            <a:fld id="{D7914BDE-ED7E-F645-8F29-51AE44C471D0}" type="slidenum">
              <a:rPr lang="en-US" smtClean="0"/>
              <a:t>‹#›</a:t>
            </a:fld>
            <a:endParaRPr lang="en-US"/>
          </a:p>
        </p:txBody>
      </p:sp>
    </p:spTree>
    <p:extLst>
      <p:ext uri="{BB962C8B-B14F-4D97-AF65-F5344CB8AC3E}">
        <p14:creationId xmlns:p14="http://schemas.microsoft.com/office/powerpoint/2010/main" val="1347743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E551-ADB7-750E-6F0E-1D23433A1F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053CA4-606F-C949-F37E-87DFAC9FC2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FC8C19-135A-A83F-BB34-EB12AD5540C5}"/>
              </a:ext>
            </a:extLst>
          </p:cNvPr>
          <p:cNvSpPr>
            <a:spLocks noGrp="1"/>
          </p:cNvSpPr>
          <p:nvPr>
            <p:ph type="dt" sz="half" idx="10"/>
          </p:nvPr>
        </p:nvSpPr>
        <p:spPr/>
        <p:txBody>
          <a:bodyPr/>
          <a:lstStyle/>
          <a:p>
            <a:fld id="{16B141D5-C689-2B44-A0C6-71D530B9F224}" type="datetimeFigureOut">
              <a:rPr lang="en-US" smtClean="0"/>
              <a:t>6/9/25</a:t>
            </a:fld>
            <a:endParaRPr lang="en-US"/>
          </a:p>
        </p:txBody>
      </p:sp>
      <p:sp>
        <p:nvSpPr>
          <p:cNvPr id="5" name="Footer Placeholder 4">
            <a:extLst>
              <a:ext uri="{FF2B5EF4-FFF2-40B4-BE49-F238E27FC236}">
                <a16:creationId xmlns:a16="http://schemas.microsoft.com/office/drawing/2014/main" id="{7FF53A0A-FDB5-9B52-3F58-4DD19F5E3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84510-7D34-B6DB-28F8-49731F4508C5}"/>
              </a:ext>
            </a:extLst>
          </p:cNvPr>
          <p:cNvSpPr>
            <a:spLocks noGrp="1"/>
          </p:cNvSpPr>
          <p:nvPr>
            <p:ph type="sldNum" sz="quarter" idx="12"/>
          </p:nvPr>
        </p:nvSpPr>
        <p:spPr/>
        <p:txBody>
          <a:bodyPr/>
          <a:lstStyle/>
          <a:p>
            <a:fld id="{D7914BDE-ED7E-F645-8F29-51AE44C471D0}" type="slidenum">
              <a:rPr lang="en-US" smtClean="0"/>
              <a:t>‹#›</a:t>
            </a:fld>
            <a:endParaRPr lang="en-US"/>
          </a:p>
        </p:txBody>
      </p:sp>
    </p:spTree>
    <p:extLst>
      <p:ext uri="{BB962C8B-B14F-4D97-AF65-F5344CB8AC3E}">
        <p14:creationId xmlns:p14="http://schemas.microsoft.com/office/powerpoint/2010/main" val="1276253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91F2-6F0A-2AB2-3C49-5E6D8F293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B84A08-94A9-9DDA-0B1C-7AE0AE0DC4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47862C-58DF-8399-80C8-32BCD6AE73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601BF0-DF1E-1D0B-9070-FF84352C6F17}"/>
              </a:ext>
            </a:extLst>
          </p:cNvPr>
          <p:cNvSpPr>
            <a:spLocks noGrp="1"/>
          </p:cNvSpPr>
          <p:nvPr>
            <p:ph type="dt" sz="half" idx="10"/>
          </p:nvPr>
        </p:nvSpPr>
        <p:spPr/>
        <p:txBody>
          <a:bodyPr/>
          <a:lstStyle/>
          <a:p>
            <a:fld id="{16B141D5-C689-2B44-A0C6-71D530B9F224}" type="datetimeFigureOut">
              <a:rPr lang="en-US" smtClean="0"/>
              <a:t>6/9/25</a:t>
            </a:fld>
            <a:endParaRPr lang="en-US"/>
          </a:p>
        </p:txBody>
      </p:sp>
      <p:sp>
        <p:nvSpPr>
          <p:cNvPr id="6" name="Footer Placeholder 5">
            <a:extLst>
              <a:ext uri="{FF2B5EF4-FFF2-40B4-BE49-F238E27FC236}">
                <a16:creationId xmlns:a16="http://schemas.microsoft.com/office/drawing/2014/main" id="{0D43CF70-847A-6F06-7F2D-39AA6801AF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BA6C9-6EEF-8494-3FBB-37C96AE67E0F}"/>
              </a:ext>
            </a:extLst>
          </p:cNvPr>
          <p:cNvSpPr>
            <a:spLocks noGrp="1"/>
          </p:cNvSpPr>
          <p:nvPr>
            <p:ph type="sldNum" sz="quarter" idx="12"/>
          </p:nvPr>
        </p:nvSpPr>
        <p:spPr/>
        <p:txBody>
          <a:bodyPr/>
          <a:lstStyle/>
          <a:p>
            <a:fld id="{D7914BDE-ED7E-F645-8F29-51AE44C471D0}" type="slidenum">
              <a:rPr lang="en-US" smtClean="0"/>
              <a:t>‹#›</a:t>
            </a:fld>
            <a:endParaRPr lang="en-US"/>
          </a:p>
        </p:txBody>
      </p:sp>
    </p:spTree>
    <p:extLst>
      <p:ext uri="{BB962C8B-B14F-4D97-AF65-F5344CB8AC3E}">
        <p14:creationId xmlns:p14="http://schemas.microsoft.com/office/powerpoint/2010/main" val="607579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B25A-F79B-1411-6026-24F78AD7FD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95E286-03B2-8FA2-FE48-5E9CA0EAB0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880BE0-0D41-AB15-47AC-FB9C4A08CE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2BA047-7D39-ACF2-9DA7-623DA090A3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B62FDB-0E9F-0F24-C8BE-6301BD3305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3C0040-AC58-F6C1-0B17-352F7048FF3F}"/>
              </a:ext>
            </a:extLst>
          </p:cNvPr>
          <p:cNvSpPr>
            <a:spLocks noGrp="1"/>
          </p:cNvSpPr>
          <p:nvPr>
            <p:ph type="dt" sz="half" idx="10"/>
          </p:nvPr>
        </p:nvSpPr>
        <p:spPr/>
        <p:txBody>
          <a:bodyPr/>
          <a:lstStyle/>
          <a:p>
            <a:fld id="{16B141D5-C689-2B44-A0C6-71D530B9F224}" type="datetimeFigureOut">
              <a:rPr lang="en-US" smtClean="0"/>
              <a:t>6/9/25</a:t>
            </a:fld>
            <a:endParaRPr lang="en-US"/>
          </a:p>
        </p:txBody>
      </p:sp>
      <p:sp>
        <p:nvSpPr>
          <p:cNvPr id="8" name="Footer Placeholder 7">
            <a:extLst>
              <a:ext uri="{FF2B5EF4-FFF2-40B4-BE49-F238E27FC236}">
                <a16:creationId xmlns:a16="http://schemas.microsoft.com/office/drawing/2014/main" id="{62E65F95-E2D7-C097-0357-BF828B9880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B63F8-7CD4-6BD2-8453-EC611FA9E394}"/>
              </a:ext>
            </a:extLst>
          </p:cNvPr>
          <p:cNvSpPr>
            <a:spLocks noGrp="1"/>
          </p:cNvSpPr>
          <p:nvPr>
            <p:ph type="sldNum" sz="quarter" idx="12"/>
          </p:nvPr>
        </p:nvSpPr>
        <p:spPr/>
        <p:txBody>
          <a:bodyPr/>
          <a:lstStyle/>
          <a:p>
            <a:fld id="{D7914BDE-ED7E-F645-8F29-51AE44C471D0}" type="slidenum">
              <a:rPr lang="en-US" smtClean="0"/>
              <a:t>‹#›</a:t>
            </a:fld>
            <a:endParaRPr lang="en-US"/>
          </a:p>
        </p:txBody>
      </p:sp>
    </p:spTree>
    <p:extLst>
      <p:ext uri="{BB962C8B-B14F-4D97-AF65-F5344CB8AC3E}">
        <p14:creationId xmlns:p14="http://schemas.microsoft.com/office/powerpoint/2010/main" val="3223629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9F581-35A8-C7FD-F9F0-35D57ECEDF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7AFDAD-2227-A82E-5671-6EBA7AD24718}"/>
              </a:ext>
            </a:extLst>
          </p:cNvPr>
          <p:cNvSpPr>
            <a:spLocks noGrp="1"/>
          </p:cNvSpPr>
          <p:nvPr>
            <p:ph type="dt" sz="half" idx="10"/>
          </p:nvPr>
        </p:nvSpPr>
        <p:spPr/>
        <p:txBody>
          <a:bodyPr/>
          <a:lstStyle/>
          <a:p>
            <a:fld id="{16B141D5-C689-2B44-A0C6-71D530B9F224}" type="datetimeFigureOut">
              <a:rPr lang="en-US" smtClean="0"/>
              <a:t>6/9/25</a:t>
            </a:fld>
            <a:endParaRPr lang="en-US"/>
          </a:p>
        </p:txBody>
      </p:sp>
      <p:sp>
        <p:nvSpPr>
          <p:cNvPr id="4" name="Footer Placeholder 3">
            <a:extLst>
              <a:ext uri="{FF2B5EF4-FFF2-40B4-BE49-F238E27FC236}">
                <a16:creationId xmlns:a16="http://schemas.microsoft.com/office/drawing/2014/main" id="{349CC854-65D8-F0AE-2B5D-A6D1CBED7E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1C3C10-5FDD-BDE9-2C81-9FA41BF9FC8E}"/>
              </a:ext>
            </a:extLst>
          </p:cNvPr>
          <p:cNvSpPr>
            <a:spLocks noGrp="1"/>
          </p:cNvSpPr>
          <p:nvPr>
            <p:ph type="sldNum" sz="quarter" idx="12"/>
          </p:nvPr>
        </p:nvSpPr>
        <p:spPr/>
        <p:txBody>
          <a:bodyPr/>
          <a:lstStyle/>
          <a:p>
            <a:fld id="{D7914BDE-ED7E-F645-8F29-51AE44C471D0}" type="slidenum">
              <a:rPr lang="en-US" smtClean="0"/>
              <a:t>‹#›</a:t>
            </a:fld>
            <a:endParaRPr lang="en-US"/>
          </a:p>
        </p:txBody>
      </p:sp>
    </p:spTree>
    <p:extLst>
      <p:ext uri="{BB962C8B-B14F-4D97-AF65-F5344CB8AC3E}">
        <p14:creationId xmlns:p14="http://schemas.microsoft.com/office/powerpoint/2010/main" val="529870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B57E39-A41E-873C-B621-8FC2955325C0}"/>
              </a:ext>
            </a:extLst>
          </p:cNvPr>
          <p:cNvSpPr>
            <a:spLocks noGrp="1"/>
          </p:cNvSpPr>
          <p:nvPr>
            <p:ph type="dt" sz="half" idx="10"/>
          </p:nvPr>
        </p:nvSpPr>
        <p:spPr/>
        <p:txBody>
          <a:bodyPr/>
          <a:lstStyle/>
          <a:p>
            <a:fld id="{16B141D5-C689-2B44-A0C6-71D530B9F224}" type="datetimeFigureOut">
              <a:rPr lang="en-US" smtClean="0"/>
              <a:t>6/9/25</a:t>
            </a:fld>
            <a:endParaRPr lang="en-US"/>
          </a:p>
        </p:txBody>
      </p:sp>
      <p:sp>
        <p:nvSpPr>
          <p:cNvPr id="3" name="Footer Placeholder 2">
            <a:extLst>
              <a:ext uri="{FF2B5EF4-FFF2-40B4-BE49-F238E27FC236}">
                <a16:creationId xmlns:a16="http://schemas.microsoft.com/office/drawing/2014/main" id="{7299888C-AD96-63EF-5092-CF06FC1BC8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1920CC-7D5F-FBCF-7EC3-16D79420D78E}"/>
              </a:ext>
            </a:extLst>
          </p:cNvPr>
          <p:cNvSpPr>
            <a:spLocks noGrp="1"/>
          </p:cNvSpPr>
          <p:nvPr>
            <p:ph type="sldNum" sz="quarter" idx="12"/>
          </p:nvPr>
        </p:nvSpPr>
        <p:spPr/>
        <p:txBody>
          <a:bodyPr/>
          <a:lstStyle/>
          <a:p>
            <a:fld id="{D7914BDE-ED7E-F645-8F29-51AE44C471D0}" type="slidenum">
              <a:rPr lang="en-US" smtClean="0"/>
              <a:t>‹#›</a:t>
            </a:fld>
            <a:endParaRPr lang="en-US"/>
          </a:p>
        </p:txBody>
      </p:sp>
    </p:spTree>
    <p:extLst>
      <p:ext uri="{BB962C8B-B14F-4D97-AF65-F5344CB8AC3E}">
        <p14:creationId xmlns:p14="http://schemas.microsoft.com/office/powerpoint/2010/main" val="1147577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8F251-7332-193B-A76C-D90068AEA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DCE308-B4A2-DC65-C5C9-F90150A1F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C2F1AB-50E3-43B6-5CD6-AECE26A2B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18EC88-BED6-7E01-5CAC-E0AC599FE404}"/>
              </a:ext>
            </a:extLst>
          </p:cNvPr>
          <p:cNvSpPr>
            <a:spLocks noGrp="1"/>
          </p:cNvSpPr>
          <p:nvPr>
            <p:ph type="dt" sz="half" idx="10"/>
          </p:nvPr>
        </p:nvSpPr>
        <p:spPr/>
        <p:txBody>
          <a:bodyPr/>
          <a:lstStyle/>
          <a:p>
            <a:fld id="{16B141D5-C689-2B44-A0C6-71D530B9F224}" type="datetimeFigureOut">
              <a:rPr lang="en-US" smtClean="0"/>
              <a:t>6/9/25</a:t>
            </a:fld>
            <a:endParaRPr lang="en-US"/>
          </a:p>
        </p:txBody>
      </p:sp>
      <p:sp>
        <p:nvSpPr>
          <p:cNvPr id="6" name="Footer Placeholder 5">
            <a:extLst>
              <a:ext uri="{FF2B5EF4-FFF2-40B4-BE49-F238E27FC236}">
                <a16:creationId xmlns:a16="http://schemas.microsoft.com/office/drawing/2014/main" id="{636C4660-91F1-DD49-FAF3-051BAA1F80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968EB-BE5D-3F0D-92ED-6C14EEC61E7A}"/>
              </a:ext>
            </a:extLst>
          </p:cNvPr>
          <p:cNvSpPr>
            <a:spLocks noGrp="1"/>
          </p:cNvSpPr>
          <p:nvPr>
            <p:ph type="sldNum" sz="quarter" idx="12"/>
          </p:nvPr>
        </p:nvSpPr>
        <p:spPr/>
        <p:txBody>
          <a:bodyPr/>
          <a:lstStyle/>
          <a:p>
            <a:fld id="{D7914BDE-ED7E-F645-8F29-51AE44C471D0}" type="slidenum">
              <a:rPr lang="en-US" smtClean="0"/>
              <a:t>‹#›</a:t>
            </a:fld>
            <a:endParaRPr lang="en-US"/>
          </a:p>
        </p:txBody>
      </p:sp>
    </p:spTree>
    <p:extLst>
      <p:ext uri="{BB962C8B-B14F-4D97-AF65-F5344CB8AC3E}">
        <p14:creationId xmlns:p14="http://schemas.microsoft.com/office/powerpoint/2010/main" val="3775867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04EF-61ED-3024-C5D7-28CEB10B8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CC1B93-31C8-8820-ACF0-A0B751AABA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07A82F-863B-E4DE-C6F5-5CAD79D5F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2A2DA0-2EAC-E3B0-7B4A-B7D7FC874C12}"/>
              </a:ext>
            </a:extLst>
          </p:cNvPr>
          <p:cNvSpPr>
            <a:spLocks noGrp="1"/>
          </p:cNvSpPr>
          <p:nvPr>
            <p:ph type="dt" sz="half" idx="10"/>
          </p:nvPr>
        </p:nvSpPr>
        <p:spPr/>
        <p:txBody>
          <a:bodyPr/>
          <a:lstStyle/>
          <a:p>
            <a:fld id="{16B141D5-C689-2B44-A0C6-71D530B9F224}" type="datetimeFigureOut">
              <a:rPr lang="en-US" smtClean="0"/>
              <a:t>6/9/25</a:t>
            </a:fld>
            <a:endParaRPr lang="en-US"/>
          </a:p>
        </p:txBody>
      </p:sp>
      <p:sp>
        <p:nvSpPr>
          <p:cNvPr id="6" name="Footer Placeholder 5">
            <a:extLst>
              <a:ext uri="{FF2B5EF4-FFF2-40B4-BE49-F238E27FC236}">
                <a16:creationId xmlns:a16="http://schemas.microsoft.com/office/drawing/2014/main" id="{B8B9EECF-8E5C-3E5F-08FE-E61FB919FF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CE1C1F-8D3F-D227-461F-CB12C0C3AB75}"/>
              </a:ext>
            </a:extLst>
          </p:cNvPr>
          <p:cNvSpPr>
            <a:spLocks noGrp="1"/>
          </p:cNvSpPr>
          <p:nvPr>
            <p:ph type="sldNum" sz="quarter" idx="12"/>
          </p:nvPr>
        </p:nvSpPr>
        <p:spPr/>
        <p:txBody>
          <a:bodyPr/>
          <a:lstStyle/>
          <a:p>
            <a:fld id="{D7914BDE-ED7E-F645-8F29-51AE44C471D0}" type="slidenum">
              <a:rPr lang="en-US" smtClean="0"/>
              <a:t>‹#›</a:t>
            </a:fld>
            <a:endParaRPr lang="en-US"/>
          </a:p>
        </p:txBody>
      </p:sp>
    </p:spTree>
    <p:extLst>
      <p:ext uri="{BB962C8B-B14F-4D97-AF65-F5344CB8AC3E}">
        <p14:creationId xmlns:p14="http://schemas.microsoft.com/office/powerpoint/2010/main" val="3054462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BF6FB5-4024-01E1-C66F-4AE2A66312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1C6A93-371D-C84E-3FB4-C3BEA1E912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7FD5C-EE5A-F50E-679C-AFF8F13764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B141D5-C689-2B44-A0C6-71D530B9F224}" type="datetimeFigureOut">
              <a:rPr lang="en-US" smtClean="0"/>
              <a:t>6/9/25</a:t>
            </a:fld>
            <a:endParaRPr lang="en-US"/>
          </a:p>
        </p:txBody>
      </p:sp>
      <p:sp>
        <p:nvSpPr>
          <p:cNvPr id="5" name="Footer Placeholder 4">
            <a:extLst>
              <a:ext uri="{FF2B5EF4-FFF2-40B4-BE49-F238E27FC236}">
                <a16:creationId xmlns:a16="http://schemas.microsoft.com/office/drawing/2014/main" id="{244D6F81-8C6E-819C-A1F4-AE729216C6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8A3560-ADAE-F247-6959-3C4C22BFD4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914BDE-ED7E-F645-8F29-51AE44C471D0}" type="slidenum">
              <a:rPr lang="en-US" smtClean="0"/>
              <a:t>‹#›</a:t>
            </a:fld>
            <a:endParaRPr lang="en-US"/>
          </a:p>
        </p:txBody>
      </p:sp>
    </p:spTree>
    <p:extLst>
      <p:ext uri="{BB962C8B-B14F-4D97-AF65-F5344CB8AC3E}">
        <p14:creationId xmlns:p14="http://schemas.microsoft.com/office/powerpoint/2010/main" val="26626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1.png"/><Relationship Id="rId4" Type="http://schemas.microsoft.com/office/2007/relationships/hdphoto" Target="../media/hdphoto6.wdp"/><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02/2015JF003517"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doi.org/10.3390/rs14194883" TargetMode="External"/><Relationship Id="rId5" Type="http://schemas.openxmlformats.org/officeDocument/2006/relationships/hyperlink" Target="https://doi.org/10.1016/j.rse.2018.08.020" TargetMode="External"/><Relationship Id="rId4" Type="http://schemas.openxmlformats.org/officeDocument/2006/relationships/hyperlink" Target="https://doi.org/10.1016/S0034-4257(96)00067-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oi.org/10.1029/2023JF00730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glacier&#10;&#10;Description automatically generated">
            <a:extLst>
              <a:ext uri="{FF2B5EF4-FFF2-40B4-BE49-F238E27FC236}">
                <a16:creationId xmlns:a16="http://schemas.microsoft.com/office/drawing/2014/main" id="{E905FDF1-AA13-D9F8-6F43-8CF9E8D05BD4}"/>
              </a:ext>
            </a:extLst>
          </p:cNvPr>
          <p:cNvPicPr>
            <a:picLocks noChangeAspect="1"/>
          </p:cNvPicPr>
          <p:nvPr/>
        </p:nvPicPr>
        <p:blipFill>
          <a:blip r:embed="rId3">
            <a:extLst>
              <a:ext uri="{28A0092B-C50C-407E-A947-70E740481C1C}">
                <a14:useLocalDpi xmlns:a14="http://schemas.microsoft.com/office/drawing/2010/main" val="0"/>
              </a:ext>
            </a:extLst>
          </a:blip>
          <a:srcRect t="5410" b="9675"/>
          <a:stretch/>
        </p:blipFill>
        <p:spPr>
          <a:xfrm>
            <a:off x="0" y="0"/>
            <a:ext cx="12192000" cy="6858000"/>
          </a:xfrm>
          <a:prstGeom prst="rect">
            <a:avLst/>
          </a:prstGeom>
        </p:spPr>
      </p:pic>
      <p:sp>
        <p:nvSpPr>
          <p:cNvPr id="4" name="TextBox 3">
            <a:extLst>
              <a:ext uri="{FF2B5EF4-FFF2-40B4-BE49-F238E27FC236}">
                <a16:creationId xmlns:a16="http://schemas.microsoft.com/office/drawing/2014/main" id="{7B28D14B-7DFA-5CF6-3A1F-7C842CFEA4AB}"/>
              </a:ext>
            </a:extLst>
          </p:cNvPr>
          <p:cNvSpPr txBox="1"/>
          <p:nvPr/>
        </p:nvSpPr>
        <p:spPr>
          <a:xfrm>
            <a:off x="391886" y="6400800"/>
            <a:ext cx="6577442" cy="369332"/>
          </a:xfrm>
          <a:prstGeom prst="rect">
            <a:avLst/>
          </a:prstGeom>
          <a:noFill/>
        </p:spPr>
        <p:txBody>
          <a:bodyPr wrap="none" rtlCol="0">
            <a:spAutoFit/>
          </a:bodyPr>
          <a:lstStyle/>
          <a:p>
            <a:r>
              <a:rPr lang="en-US" dirty="0">
                <a:solidFill>
                  <a:schemeClr val="bg1"/>
                </a:solidFill>
              </a:rPr>
              <a:t>Photo credit: Ute Herzfeld, Negribreen, Svalbard, 13 August 2019</a:t>
            </a:r>
          </a:p>
        </p:txBody>
      </p:sp>
      <p:sp>
        <p:nvSpPr>
          <p:cNvPr id="6" name="Rounded Rectangle 5">
            <a:extLst>
              <a:ext uri="{FF2B5EF4-FFF2-40B4-BE49-F238E27FC236}">
                <a16:creationId xmlns:a16="http://schemas.microsoft.com/office/drawing/2014/main" id="{C8D00A14-8CD5-EB9D-75BF-107207410AF3}"/>
              </a:ext>
            </a:extLst>
          </p:cNvPr>
          <p:cNvSpPr/>
          <p:nvPr/>
        </p:nvSpPr>
        <p:spPr>
          <a:xfrm>
            <a:off x="1562100" y="843516"/>
            <a:ext cx="9144000" cy="1409233"/>
          </a:xfrm>
          <a:prstGeom prst="roundRect">
            <a:avLst/>
          </a:prstGeom>
          <a:solidFill>
            <a:schemeClr val="bg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332C688F-323F-3902-1A10-6C2985DEA422}"/>
              </a:ext>
            </a:extLst>
          </p:cNvPr>
          <p:cNvSpPr/>
          <p:nvPr/>
        </p:nvSpPr>
        <p:spPr>
          <a:xfrm>
            <a:off x="2759528" y="2664405"/>
            <a:ext cx="6662057" cy="535996"/>
          </a:xfrm>
          <a:prstGeom prst="roundRect">
            <a:avLst/>
          </a:prstGeom>
          <a:solidFill>
            <a:schemeClr val="bg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D90577FB-14A7-4CE7-4DED-27824AC93DA5}"/>
              </a:ext>
            </a:extLst>
          </p:cNvPr>
          <p:cNvSpPr/>
          <p:nvPr/>
        </p:nvSpPr>
        <p:spPr>
          <a:xfrm>
            <a:off x="2618014" y="3546765"/>
            <a:ext cx="7032172" cy="763978"/>
          </a:xfrm>
          <a:prstGeom prst="roundRect">
            <a:avLst/>
          </a:prstGeom>
          <a:solidFill>
            <a:schemeClr val="bg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578BFCC-B321-8D17-32A6-E3C31137FD49}"/>
              </a:ext>
            </a:extLst>
          </p:cNvPr>
          <p:cNvSpPr>
            <a:spLocks noGrp="1"/>
          </p:cNvSpPr>
          <p:nvPr>
            <p:ph type="subTitle" idx="1"/>
          </p:nvPr>
        </p:nvSpPr>
        <p:spPr>
          <a:xfrm>
            <a:off x="1524000" y="2773363"/>
            <a:ext cx="9144000" cy="1537380"/>
          </a:xfrm>
        </p:spPr>
        <p:txBody>
          <a:bodyPr>
            <a:normAutofit/>
          </a:bodyPr>
          <a:lstStyle/>
          <a:p>
            <a:r>
              <a:rPr lang="en-US" dirty="0">
                <a:latin typeface="Times New Roman" panose="02020603050405020304" pitchFamily="18" charset="0"/>
                <a:cs typeface="Times New Roman" panose="02020603050405020304" pitchFamily="18" charset="0"/>
              </a:rPr>
              <a:t>Rachel Middleton</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Ute Herzfeld</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Thomas Trantow</a:t>
            </a:r>
            <a:r>
              <a:rPr lang="en-US" baseline="30000" dirty="0">
                <a:latin typeface="Times New Roman" panose="02020603050405020304" pitchFamily="18" charset="0"/>
                <a:cs typeface="Times New Roman" panose="02020603050405020304" pitchFamily="18" charset="0"/>
              </a:rPr>
              <a:t>1</a:t>
            </a:r>
          </a:p>
          <a:p>
            <a:endParaRPr lang="en-US" baseline="30000" dirty="0">
              <a:latin typeface="Times New Roman" panose="02020603050405020304" pitchFamily="18" charset="0"/>
              <a:cs typeface="Times New Roman" panose="02020603050405020304" pitchFamily="18" charset="0"/>
            </a:endParaRPr>
          </a:p>
          <a:p>
            <a:r>
              <a:rPr lang="en-US" sz="1800" baseline="30000" dirty="0">
                <a:latin typeface="Times New Roman" panose="02020603050405020304" pitchFamily="18" charset="0"/>
                <a:cs typeface="Times New Roman" panose="02020603050405020304" pitchFamily="18" charset="0"/>
              </a:rPr>
              <a:t>1 </a:t>
            </a:r>
            <a:r>
              <a:rPr lang="en-US" sz="1800" dirty="0">
                <a:latin typeface="Times New Roman" panose="02020603050405020304" pitchFamily="18" charset="0"/>
                <a:cs typeface="Times New Roman" panose="02020603050405020304" pitchFamily="18" charset="0"/>
              </a:rPr>
              <a:t>Geomathematics, Remote Sensing, and Cryospheric Science Laboratory, </a:t>
            </a:r>
          </a:p>
          <a:p>
            <a:r>
              <a:rPr lang="en-US" sz="1800" dirty="0">
                <a:latin typeface="Times New Roman" panose="02020603050405020304" pitchFamily="18" charset="0"/>
                <a:cs typeface="Times New Roman" panose="02020603050405020304" pitchFamily="18" charset="0"/>
              </a:rPr>
              <a:t>University of Colorado Boulder</a:t>
            </a:r>
          </a:p>
        </p:txBody>
      </p:sp>
      <p:sp>
        <p:nvSpPr>
          <p:cNvPr id="2" name="Title 1">
            <a:extLst>
              <a:ext uri="{FF2B5EF4-FFF2-40B4-BE49-F238E27FC236}">
                <a16:creationId xmlns:a16="http://schemas.microsoft.com/office/drawing/2014/main" id="{E60690D9-E040-5DC4-93C9-872B7F972031}"/>
              </a:ext>
            </a:extLst>
          </p:cNvPr>
          <p:cNvSpPr>
            <a:spLocks noGrp="1"/>
          </p:cNvSpPr>
          <p:nvPr>
            <p:ph type="ctrTitle"/>
          </p:nvPr>
        </p:nvSpPr>
        <p:spPr>
          <a:xfrm>
            <a:off x="1524000" y="843516"/>
            <a:ext cx="9144000" cy="1409233"/>
          </a:xfrm>
        </p:spPr>
        <p:txBody>
          <a:bodyPr>
            <a:normAutofit fontScale="90000"/>
          </a:bodyPr>
          <a:lstStyle/>
          <a:p>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Supraglacial Water Signatures Reflect </a:t>
            </a:r>
            <a:b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Changes in Ice Dynamics</a:t>
            </a:r>
            <a:b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b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2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Case Study of the Surge of Negribreen, Svalbard</a:t>
            </a:r>
            <a:endParaRPr lang="en-US" sz="8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945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AC177-7323-E4F2-B6A7-44076B271561}"/>
            </a:ext>
          </a:extLst>
        </p:cNvPr>
        <p:cNvGrpSpPr/>
        <p:nvPr/>
      </p:nvGrpSpPr>
      <p:grpSpPr>
        <a:xfrm>
          <a:off x="0" y="0"/>
          <a:ext cx="0" cy="0"/>
          <a:chOff x="0" y="0"/>
          <a:chExt cx="0" cy="0"/>
        </a:xfrm>
      </p:grpSpPr>
      <p:sp>
        <p:nvSpPr>
          <p:cNvPr id="58" name="TextBox 57">
            <a:extLst>
              <a:ext uri="{FF2B5EF4-FFF2-40B4-BE49-F238E27FC236}">
                <a16:creationId xmlns:a16="http://schemas.microsoft.com/office/drawing/2014/main" id="{EC5316AE-E8B4-EFF6-D953-6D65AB0DDECA}"/>
              </a:ext>
            </a:extLst>
          </p:cNvPr>
          <p:cNvSpPr txBox="1"/>
          <p:nvPr/>
        </p:nvSpPr>
        <p:spPr>
          <a:xfrm>
            <a:off x="9353648" y="421955"/>
            <a:ext cx="2631490"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Middle Crevasse Region;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July 2020</a:t>
            </a:r>
          </a:p>
        </p:txBody>
      </p:sp>
      <p:grpSp>
        <p:nvGrpSpPr>
          <p:cNvPr id="13" name="Group 12">
            <a:extLst>
              <a:ext uri="{FF2B5EF4-FFF2-40B4-BE49-F238E27FC236}">
                <a16:creationId xmlns:a16="http://schemas.microsoft.com/office/drawing/2014/main" id="{632DB5A0-51D0-488B-A112-46B9BA38116E}"/>
              </a:ext>
            </a:extLst>
          </p:cNvPr>
          <p:cNvGrpSpPr/>
          <p:nvPr/>
        </p:nvGrpSpPr>
        <p:grpSpPr>
          <a:xfrm>
            <a:off x="7039656" y="-81680"/>
            <a:ext cx="5214187" cy="4229775"/>
            <a:chOff x="6357661" y="-241659"/>
            <a:chExt cx="5994230" cy="4924955"/>
          </a:xfrm>
        </p:grpSpPr>
        <p:pic>
          <p:nvPicPr>
            <p:cNvPr id="8" name="Picture 7" descr="A close up of a piece of clothing&#10;&#10;AI-generated content may be incorrect.">
              <a:extLst>
                <a:ext uri="{FF2B5EF4-FFF2-40B4-BE49-F238E27FC236}">
                  <a16:creationId xmlns:a16="http://schemas.microsoft.com/office/drawing/2014/main" id="{36FC95BA-3D3D-96EF-30D9-7ACBC7B8F7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017" b="85617" l="13733" r="88117">
                          <a14:foregroundMark x1="20817" y1="55617" x2="15600" y2="60350"/>
                          <a14:foregroundMark x1="15600" y1="60350" x2="16517" y2="67283"/>
                          <a14:foregroundMark x1="16517" y1="67283" x2="21400" y2="70950"/>
                          <a14:foregroundMark x1="14833" y1="65167" x2="15433" y2="61000"/>
                          <a14:foregroundMark x1="25783" y1="78300" x2="36700" y2="88650"/>
                          <a14:foregroundMark x1="36700" y1="88650" x2="41654" y2="86515"/>
                          <a14:foregroundMark x1="65183" y1="23183" x2="70917" y2="18483"/>
                          <a14:foregroundMark x1="70917" y1="18483" x2="77883" y2="16733"/>
                          <a14:foregroundMark x1="81720" y1="20433" x2="88117" y2="26600"/>
                          <a14:foregroundMark x1="77883" y1="16733" x2="81666" y2="20381"/>
                          <a14:foregroundMark x1="88117" y1="26600" x2="81900" y2="37917"/>
                          <a14:foregroundMark x1="66983" y1="21583" x2="73267" y2="17683"/>
                          <a14:foregroundMark x1="73267" y1="17683" x2="79750" y2="20400"/>
                          <a14:foregroundMark x1="79750" y1="20400" x2="72717" y2="21950"/>
                          <a14:foregroundMark x1="72717" y1="21950" x2="67383" y2="21000"/>
                          <a14:foregroundMark x1="74417" y1="15217" x2="80467" y2="18917"/>
                          <a14:foregroundMark x1="80467" y1="18917" x2="72950" y2="20000"/>
                          <a14:foregroundMark x1="72950" y1="20000" x2="68962" y2="18887"/>
                          <a14:foregroundMark x1="71750" y1="17617" x2="77133" y2="17217"/>
                          <a14:foregroundMark x1="43133" y1="82850" x2="46950" y2="79883"/>
                          <a14:foregroundMark x1="13850" y1="63817" x2="13733" y2="62850"/>
                          <a14:backgroundMark x1="46683" y1="82283" x2="44700" y2="85267"/>
                          <a14:backgroundMark x1="42100" y1="85467" x2="45283" y2="83683"/>
                          <a14:backgroundMark x1="43500" y1="84283" x2="45083" y2="82883"/>
                          <a14:backgroundMark x1="44500" y1="84683" x2="46283" y2="82283"/>
                          <a14:backgroundMark x1="43500" y1="85667" x2="45683" y2="83883"/>
                          <a14:backgroundMark x1="43300" y1="85467" x2="40717" y2="86667"/>
                          <a14:backgroundMark x1="24917" y1="77500" x2="26583" y2="82617"/>
                          <a14:backgroundMark x1="24683" y1="77850" x2="27067" y2="80717"/>
                          <a14:backgroundMark x1="43617" y1="85117" x2="41467" y2="86317"/>
                          <a14:backgroundMark x1="42067" y1="86183" x2="40750" y2="86900"/>
                          <a14:backgroundMark x1="44317" y1="83333" x2="47300" y2="80717"/>
                          <a14:backgroundMark x1="45150" y1="82733" x2="46700" y2="80483"/>
                          <a14:backgroundMark x1="67650" y1="19733" x2="67650" y2="19733"/>
                          <a14:backgroundMark x1="67650" y1="19733" x2="69783" y2="17167"/>
                          <a14:backgroundMark x1="66533" y1="19883" x2="71583" y2="16333"/>
                          <a14:backgroundMark x1="67850" y1="20350" x2="73633" y2="15883"/>
                          <a14:backgroundMark x1="73633" y1="15883" x2="73917" y2="15783"/>
                          <a14:backgroundMark x1="68117" y1="18417" x2="68117" y2="18417"/>
                          <a14:backgroundMark x1="68333" y1="19050" x2="70050" y2="17317"/>
                          <a14:backgroundMark x1="26867" y1="80933" x2="27217" y2="80583"/>
                          <a14:backgroundMark x1="68050" y1="19600" x2="68200" y2="20017"/>
                          <a14:backgroundMark x1="67983" y1="19383" x2="73950" y2="15317"/>
                          <a14:backgroundMark x1="73950" y1="15317" x2="69300" y2="19183"/>
                          <a14:backgroundMark x1="81683" y1="20333" x2="81050" y2="19150"/>
                        </a14:backgroundRemoval>
                      </a14:imgEffect>
                      <a14:imgEffect>
                        <a14:brightnessContrast bright="40000" contrast="-40000"/>
                      </a14:imgEffect>
                    </a14:imgLayer>
                  </a14:imgProps>
                </a:ext>
              </a:extLst>
            </a:blip>
            <a:srcRect l="12656" t="15061" r="10002" b="13125"/>
            <a:stretch>
              <a:fillRect/>
            </a:stretch>
          </p:blipFill>
          <p:spPr>
            <a:xfrm rot="20486052" flipV="1">
              <a:off x="6481387" y="-241659"/>
              <a:ext cx="5304148" cy="4924955"/>
            </a:xfrm>
            <a:prstGeom prst="rect">
              <a:avLst/>
            </a:prstGeom>
          </p:spPr>
        </p:pic>
        <p:sp>
          <p:nvSpPr>
            <p:cNvPr id="9" name="Oval 8">
              <a:extLst>
                <a:ext uri="{FF2B5EF4-FFF2-40B4-BE49-F238E27FC236}">
                  <a16:creationId xmlns:a16="http://schemas.microsoft.com/office/drawing/2014/main" id="{0766BFB7-B827-8025-63A9-203C34564134}"/>
                </a:ext>
              </a:extLst>
            </p:cNvPr>
            <p:cNvSpPr/>
            <p:nvPr/>
          </p:nvSpPr>
          <p:spPr>
            <a:xfrm rot="1532006" flipV="1">
              <a:off x="10073737" y="2208371"/>
              <a:ext cx="2278154" cy="11507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DB663FB-B1FC-2BF0-1640-4F2A5EF8F8BD}"/>
                </a:ext>
              </a:extLst>
            </p:cNvPr>
            <p:cNvSpPr/>
            <p:nvPr/>
          </p:nvSpPr>
          <p:spPr>
            <a:xfrm rot="2364816">
              <a:off x="6357661" y="2005698"/>
              <a:ext cx="771484" cy="66115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descr="A close up of a black surface&#10;&#10;AI-generated content may be incorrect.">
            <a:extLst>
              <a:ext uri="{FF2B5EF4-FFF2-40B4-BE49-F238E27FC236}">
                <a16:creationId xmlns:a16="http://schemas.microsoft.com/office/drawing/2014/main" id="{3F423C33-76C3-D285-B4B7-F819F7D6E33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58" b="99495" l="2601" r="97977">
                        <a14:foregroundMark x1="82370" y1="37121" x2="96821" y2="22727"/>
                        <a14:foregroundMark x1="96821" y1="22727" x2="79191" y2="8838"/>
                        <a14:foregroundMark x1="79191" y1="8838" x2="31214" y2="1010"/>
                        <a14:foregroundMark x1="31214" y1="1010" x2="3468" y2="3030"/>
                        <a14:foregroundMark x1="3468" y1="3030" x2="1734" y2="90152"/>
                        <a14:foregroundMark x1="1734" y1="90152" x2="23121" y2="96465"/>
                        <a14:foregroundMark x1="23121" y1="96465" x2="42197" y2="86616"/>
                        <a14:foregroundMark x1="42197" y1="86616" x2="89595" y2="28788"/>
                        <a14:foregroundMark x1="25434" y1="87121" x2="15318" y2="41667"/>
                        <a14:foregroundMark x1="15318" y1="41667" x2="20231" y2="9091"/>
                        <a14:foregroundMark x1="20231" y1="9091" x2="28902" y2="76768"/>
                        <a14:foregroundMark x1="28902" y1="76768" x2="21965" y2="95455"/>
                        <a14:foregroundMark x1="21965" y1="95455" x2="21965" y2="95455"/>
                        <a14:foregroundMark x1="25434" y1="48485" x2="9538" y2="64899"/>
                        <a14:foregroundMark x1="9538" y1="64899" x2="5780" y2="84848"/>
                        <a14:foregroundMark x1="5780" y1="84848" x2="578" y2="15404"/>
                        <a14:foregroundMark x1="578" y1="15404" x2="21965" y2="1515"/>
                        <a14:foregroundMark x1="21965" y1="1515" x2="21676" y2="27778"/>
                        <a14:foregroundMark x1="21676" y1="27778" x2="17052" y2="37121"/>
                        <a14:foregroundMark x1="578" y1="96465" x2="3179" y2="2273"/>
                        <a14:foregroundMark x1="3179" y1="2273" x2="4046" y2="758"/>
                        <a14:foregroundMark x1="23121" y1="98485" x2="5202" y2="99495"/>
                        <a14:foregroundMark x1="80058" y1="34091" x2="97977" y2="22727"/>
                        <a14:foregroundMark x1="97977" y1="22727" x2="87283" y2="17424"/>
                        <a14:foregroundMark x1="4046" y1="8081" x2="2890" y2="1768"/>
                      </a14:backgroundRemoval>
                    </a14:imgEffect>
                    <a14:imgEffect>
                      <a14:brightnessContrast bright="40000" contrast="-40000"/>
                    </a14:imgEffect>
                  </a14:imgLayer>
                </a14:imgProps>
              </a:ext>
            </a:extLst>
          </a:blip>
          <a:stretch>
            <a:fillRect/>
          </a:stretch>
        </p:blipFill>
        <p:spPr>
          <a:xfrm rot="20340161" flipV="1">
            <a:off x="9776060" y="3550747"/>
            <a:ext cx="2197100" cy="2514600"/>
          </a:xfrm>
          <a:prstGeom prst="rect">
            <a:avLst/>
          </a:prstGeom>
          <a:ln>
            <a:noFill/>
          </a:ln>
        </p:spPr>
      </p:pic>
      <p:sp>
        <p:nvSpPr>
          <p:cNvPr id="23" name="Freeform 22">
            <a:extLst>
              <a:ext uri="{FF2B5EF4-FFF2-40B4-BE49-F238E27FC236}">
                <a16:creationId xmlns:a16="http://schemas.microsoft.com/office/drawing/2014/main" id="{74CEC147-CC44-FC20-14E5-C39D4E87C72A}"/>
              </a:ext>
            </a:extLst>
          </p:cNvPr>
          <p:cNvSpPr/>
          <p:nvPr/>
        </p:nvSpPr>
        <p:spPr>
          <a:xfrm>
            <a:off x="3656091" y="1594002"/>
            <a:ext cx="1092270" cy="1118620"/>
          </a:xfrm>
          <a:custGeom>
            <a:avLst/>
            <a:gdLst>
              <a:gd name="connsiteX0" fmla="*/ 0 w 896383"/>
              <a:gd name="connsiteY0" fmla="*/ 878365 h 878365"/>
              <a:gd name="connsiteX1" fmla="*/ 896383 w 896383"/>
              <a:gd name="connsiteY1" fmla="*/ 0 h 878365"/>
              <a:gd name="connsiteX2" fmla="*/ 27027 w 896383"/>
              <a:gd name="connsiteY2" fmla="*/ 4505 h 878365"/>
              <a:gd name="connsiteX3" fmla="*/ 0 w 896383"/>
              <a:gd name="connsiteY3" fmla="*/ 878365 h 878365"/>
            </a:gdLst>
            <a:ahLst/>
            <a:cxnLst>
              <a:cxn ang="0">
                <a:pos x="connsiteX0" y="connsiteY0"/>
              </a:cxn>
              <a:cxn ang="0">
                <a:pos x="connsiteX1" y="connsiteY1"/>
              </a:cxn>
              <a:cxn ang="0">
                <a:pos x="connsiteX2" y="connsiteY2"/>
              </a:cxn>
              <a:cxn ang="0">
                <a:pos x="connsiteX3" y="connsiteY3"/>
              </a:cxn>
            </a:cxnLst>
            <a:rect l="l" t="t" r="r" b="b"/>
            <a:pathLst>
              <a:path w="896383" h="878365">
                <a:moveTo>
                  <a:pt x="0" y="878365"/>
                </a:moveTo>
                <a:lnTo>
                  <a:pt x="896383" y="0"/>
                </a:lnTo>
                <a:lnTo>
                  <a:pt x="27027" y="4505"/>
                </a:lnTo>
                <a:lnTo>
                  <a:pt x="0" y="87836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15D3C6BB-3D85-A489-C0CE-8DE6E562E227}"/>
              </a:ext>
            </a:extLst>
          </p:cNvPr>
          <p:cNvCxnSpPr>
            <a:cxnSpLocks/>
          </p:cNvCxnSpPr>
          <p:nvPr/>
        </p:nvCxnSpPr>
        <p:spPr>
          <a:xfrm>
            <a:off x="10447687" y="4166382"/>
            <a:ext cx="1497084" cy="1898965"/>
          </a:xfrm>
          <a:prstGeom prst="line">
            <a:avLst/>
          </a:prstGeom>
          <a:ln w="38100">
            <a:noFill/>
          </a:ln>
        </p:spPr>
        <p:style>
          <a:lnRef idx="2">
            <a:schemeClr val="accent1"/>
          </a:lnRef>
          <a:fillRef idx="0">
            <a:schemeClr val="accent1"/>
          </a:fillRef>
          <a:effectRef idx="1">
            <a:schemeClr val="accent1"/>
          </a:effectRef>
          <a:fontRef idx="minor">
            <a:schemeClr val="tx1"/>
          </a:fontRef>
        </p:style>
      </p:cxnSp>
      <p:grpSp>
        <p:nvGrpSpPr>
          <p:cNvPr id="69" name="Group 68">
            <a:extLst>
              <a:ext uri="{FF2B5EF4-FFF2-40B4-BE49-F238E27FC236}">
                <a16:creationId xmlns:a16="http://schemas.microsoft.com/office/drawing/2014/main" id="{CEC3C304-1929-EB98-A791-B7FF74B53C95}"/>
              </a:ext>
            </a:extLst>
          </p:cNvPr>
          <p:cNvGrpSpPr/>
          <p:nvPr/>
        </p:nvGrpSpPr>
        <p:grpSpPr>
          <a:xfrm rot="20437269">
            <a:off x="5926942" y="3635179"/>
            <a:ext cx="2608465" cy="2892079"/>
            <a:chOff x="3192214" y="854155"/>
            <a:chExt cx="2608465" cy="2892079"/>
          </a:xfrm>
        </p:grpSpPr>
        <p:pic>
          <p:nvPicPr>
            <p:cNvPr id="19" name="Picture 18" descr="A close-up of a surface&#10;&#10;AI-generated content may be incorrect.">
              <a:extLst>
                <a:ext uri="{FF2B5EF4-FFF2-40B4-BE49-F238E27FC236}">
                  <a16:creationId xmlns:a16="http://schemas.microsoft.com/office/drawing/2014/main" id="{C46B9E63-B977-587D-53B4-7CE2C0F1483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770" b="98673" l="2913" r="99029">
                          <a14:foregroundMark x1="31553" y1="97345" x2="1942" y2="69912"/>
                          <a14:foregroundMark x1="1942" y1="69912" x2="3877" y2="66625"/>
                          <a14:foregroundMark x1="31629" y1="35552" x2="73301" y2="0"/>
                          <a14:foregroundMark x1="73301" y1="0" x2="94175" y2="5752"/>
                          <a14:foregroundMark x1="94175" y1="5752" x2="74757" y2="885"/>
                          <a14:foregroundMark x1="74757" y1="885" x2="97087" y2="885"/>
                          <a14:foregroundMark x1="97087" y1="885" x2="99029" y2="97345"/>
                          <a14:foregroundMark x1="99029" y1="97345" x2="95631" y2="75221"/>
                          <a14:foregroundMark x1="95631" y1="75221" x2="97573" y2="93805"/>
                          <a14:foregroundMark x1="97573" y1="93805" x2="74272" y2="96018"/>
                          <a14:foregroundMark x1="74272" y1="96018" x2="96117" y2="97345"/>
                          <a14:foregroundMark x1="96117" y1="97345" x2="32524" y2="98230"/>
                          <a14:foregroundMark x1="32524" y1="98230" x2="78641" y2="96018"/>
                          <a14:foregroundMark x1="78641" y1="96018" x2="98058" y2="99115"/>
                          <a14:foregroundMark x1="12621" y1="71681" x2="10156" y2="65441"/>
                          <a14:foregroundMark x1="3398" y1="71681" x2="4843" y2="67202"/>
                          <a14:foregroundMark x1="59224" y1="7665" x2="85437" y2="4425"/>
                          <a14:foregroundMark x1="85437" y1="4425" x2="65049" y2="12389"/>
                          <a14:foregroundMark x1="65049" y1="12389" x2="61165" y2="7965"/>
                          <a14:foregroundMark x1="63592" y1="5310" x2="95631" y2="1770"/>
                          <a14:foregroundMark x1="95631" y1="1770" x2="99029" y2="3097"/>
                          <a14:backgroundMark x1="1456" y1="59735" x2="16505" y2="45575"/>
                          <a14:backgroundMark x1="16505" y1="45575" x2="485" y2="64602"/>
                          <a14:backgroundMark x1="49029" y1="10177" x2="61165" y2="3982"/>
                          <a14:backgroundMark x1="13592" y1="47788" x2="28641" y2="33628"/>
                          <a14:backgroundMark x1="28641" y1="33628" x2="14563" y2="48673"/>
                          <a14:backgroundMark x1="14563" y1="48673" x2="12621" y2="49558"/>
                        </a14:backgroundRemoval>
                      </a14:imgEffect>
                      <a14:imgEffect>
                        <a14:brightnessContrast bright="40000" contrast="-40000"/>
                      </a14:imgEffect>
                    </a14:imgLayer>
                  </a14:imgProps>
                </a:ext>
              </a:extLst>
            </a:blip>
            <a:stretch>
              <a:fillRect/>
            </a:stretch>
          </p:blipFill>
          <p:spPr>
            <a:xfrm flipV="1">
              <a:off x="3447045" y="981693"/>
              <a:ext cx="2353634" cy="2582142"/>
            </a:xfrm>
            <a:prstGeom prst="rect">
              <a:avLst/>
            </a:prstGeom>
            <a:ln w="38100">
              <a:noFill/>
            </a:ln>
          </p:spPr>
        </p:pic>
        <p:sp>
          <p:nvSpPr>
            <p:cNvPr id="25" name="Freeform 24">
              <a:extLst>
                <a:ext uri="{FF2B5EF4-FFF2-40B4-BE49-F238E27FC236}">
                  <a16:creationId xmlns:a16="http://schemas.microsoft.com/office/drawing/2014/main" id="{CE139794-E24C-20F5-17B0-59FB7A271C90}"/>
                </a:ext>
              </a:extLst>
            </p:cNvPr>
            <p:cNvSpPr/>
            <p:nvPr/>
          </p:nvSpPr>
          <p:spPr>
            <a:xfrm rot="16200000">
              <a:off x="3268492" y="1828150"/>
              <a:ext cx="2023071" cy="1813098"/>
            </a:xfrm>
            <a:custGeom>
              <a:avLst/>
              <a:gdLst>
                <a:gd name="connsiteX0" fmla="*/ 0 w 896383"/>
                <a:gd name="connsiteY0" fmla="*/ 878365 h 878365"/>
                <a:gd name="connsiteX1" fmla="*/ 896383 w 896383"/>
                <a:gd name="connsiteY1" fmla="*/ 0 h 878365"/>
                <a:gd name="connsiteX2" fmla="*/ 27027 w 896383"/>
                <a:gd name="connsiteY2" fmla="*/ 4505 h 878365"/>
                <a:gd name="connsiteX3" fmla="*/ 0 w 896383"/>
                <a:gd name="connsiteY3" fmla="*/ 878365 h 878365"/>
              </a:gdLst>
              <a:ahLst/>
              <a:cxnLst>
                <a:cxn ang="0">
                  <a:pos x="connsiteX0" y="connsiteY0"/>
                </a:cxn>
                <a:cxn ang="0">
                  <a:pos x="connsiteX1" y="connsiteY1"/>
                </a:cxn>
                <a:cxn ang="0">
                  <a:pos x="connsiteX2" y="connsiteY2"/>
                </a:cxn>
                <a:cxn ang="0">
                  <a:pos x="connsiteX3" y="connsiteY3"/>
                </a:cxn>
              </a:cxnLst>
              <a:rect l="l" t="t" r="r" b="b"/>
              <a:pathLst>
                <a:path w="896383" h="878365">
                  <a:moveTo>
                    <a:pt x="0" y="878365"/>
                  </a:moveTo>
                  <a:lnTo>
                    <a:pt x="896383" y="0"/>
                  </a:lnTo>
                  <a:lnTo>
                    <a:pt x="27027" y="4505"/>
                  </a:lnTo>
                  <a:lnTo>
                    <a:pt x="0" y="87836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80079E9-9788-E132-992E-B97E6555A6C0}"/>
                </a:ext>
              </a:extLst>
            </p:cNvPr>
            <p:cNvCxnSpPr>
              <a:cxnSpLocks/>
            </p:cNvCxnSpPr>
            <p:nvPr/>
          </p:nvCxnSpPr>
          <p:spPr>
            <a:xfrm flipH="1">
              <a:off x="3412355" y="958543"/>
              <a:ext cx="807264" cy="851395"/>
            </a:xfrm>
            <a:prstGeom prst="line">
              <a:avLst/>
            </a:prstGeom>
            <a:ln w="38100">
              <a:no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E5746D6-7068-2706-1002-27F519115FD0}"/>
                </a:ext>
              </a:extLst>
            </p:cNvPr>
            <p:cNvCxnSpPr>
              <a:cxnSpLocks/>
            </p:cNvCxnSpPr>
            <p:nvPr/>
          </p:nvCxnSpPr>
          <p:spPr>
            <a:xfrm flipH="1" flipV="1">
              <a:off x="3431285" y="1821513"/>
              <a:ext cx="1610503" cy="1730747"/>
            </a:xfrm>
            <a:prstGeom prst="line">
              <a:avLst/>
            </a:prstGeom>
            <a:ln w="38100">
              <a:noFill/>
            </a:ln>
          </p:spPr>
          <p:style>
            <a:lnRef idx="2">
              <a:schemeClr val="accent1"/>
            </a:lnRef>
            <a:fillRef idx="0">
              <a:schemeClr val="accent1"/>
            </a:fillRef>
            <a:effectRef idx="1">
              <a:schemeClr val="accent1"/>
            </a:effectRef>
            <a:fontRef idx="minor">
              <a:schemeClr val="tx1"/>
            </a:fontRef>
          </p:style>
        </p:cxnSp>
        <p:sp>
          <p:nvSpPr>
            <p:cNvPr id="68" name="Freeform 67">
              <a:extLst>
                <a:ext uri="{FF2B5EF4-FFF2-40B4-BE49-F238E27FC236}">
                  <a16:creationId xmlns:a16="http://schemas.microsoft.com/office/drawing/2014/main" id="{2DDC7CD4-435B-9012-3351-2F95D152F773}"/>
                </a:ext>
              </a:extLst>
            </p:cNvPr>
            <p:cNvSpPr/>
            <p:nvPr/>
          </p:nvSpPr>
          <p:spPr>
            <a:xfrm rot="20890919">
              <a:off x="3192214" y="854155"/>
              <a:ext cx="1355091" cy="922065"/>
            </a:xfrm>
            <a:custGeom>
              <a:avLst/>
              <a:gdLst>
                <a:gd name="connsiteX0" fmla="*/ 0 w 896383"/>
                <a:gd name="connsiteY0" fmla="*/ 878365 h 878365"/>
                <a:gd name="connsiteX1" fmla="*/ 896383 w 896383"/>
                <a:gd name="connsiteY1" fmla="*/ 0 h 878365"/>
                <a:gd name="connsiteX2" fmla="*/ 27027 w 896383"/>
                <a:gd name="connsiteY2" fmla="*/ 4505 h 878365"/>
                <a:gd name="connsiteX3" fmla="*/ 0 w 896383"/>
                <a:gd name="connsiteY3" fmla="*/ 878365 h 878365"/>
              </a:gdLst>
              <a:ahLst/>
              <a:cxnLst>
                <a:cxn ang="0">
                  <a:pos x="connsiteX0" y="connsiteY0"/>
                </a:cxn>
                <a:cxn ang="0">
                  <a:pos x="connsiteX1" y="connsiteY1"/>
                </a:cxn>
                <a:cxn ang="0">
                  <a:pos x="connsiteX2" y="connsiteY2"/>
                </a:cxn>
                <a:cxn ang="0">
                  <a:pos x="connsiteX3" y="connsiteY3"/>
                </a:cxn>
              </a:cxnLst>
              <a:rect l="l" t="t" r="r" b="b"/>
              <a:pathLst>
                <a:path w="896383" h="878365">
                  <a:moveTo>
                    <a:pt x="0" y="878365"/>
                  </a:moveTo>
                  <a:lnTo>
                    <a:pt x="896383" y="0"/>
                  </a:lnTo>
                  <a:lnTo>
                    <a:pt x="27027" y="4505"/>
                  </a:lnTo>
                  <a:lnTo>
                    <a:pt x="0" y="87836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Title 1">
            <a:extLst>
              <a:ext uri="{FF2B5EF4-FFF2-40B4-BE49-F238E27FC236}">
                <a16:creationId xmlns:a16="http://schemas.microsoft.com/office/drawing/2014/main" id="{CB979E91-813B-6077-21EF-0D5B742752FA}"/>
              </a:ext>
            </a:extLst>
          </p:cNvPr>
          <p:cNvSpPr>
            <a:spLocks noGrp="1"/>
          </p:cNvSpPr>
          <p:nvPr>
            <p:ph type="title"/>
          </p:nvPr>
        </p:nvSpPr>
        <p:spPr>
          <a:xfrm>
            <a:off x="364378" y="238886"/>
            <a:ext cx="4664242" cy="1325563"/>
          </a:xfrm>
        </p:spPr>
        <p:txBody>
          <a:bodyPr>
            <a:normAutofit/>
          </a:bodyPr>
          <a:lstStyle/>
          <a:p>
            <a:r>
              <a:rPr lang="en-US" sz="3400" dirty="0">
                <a:latin typeface="Times New Roman" panose="02020603050405020304" pitchFamily="18" charset="0"/>
                <a:cs typeface="Times New Roman" panose="02020603050405020304" pitchFamily="18" charset="0"/>
              </a:rPr>
              <a:t>Mature Surge </a:t>
            </a:r>
            <a:br>
              <a:rPr lang="en-US" sz="3400" dirty="0">
                <a:latin typeface="Times New Roman" panose="02020603050405020304" pitchFamily="18" charset="0"/>
                <a:cs typeface="Times New Roman" panose="02020603050405020304" pitchFamily="18" charset="0"/>
              </a:rPr>
            </a:br>
            <a:r>
              <a:rPr lang="en-US" sz="3400" dirty="0">
                <a:latin typeface="Times New Roman" panose="02020603050405020304" pitchFamily="18" charset="0"/>
                <a:cs typeface="Times New Roman" panose="02020603050405020304" pitchFamily="18" charset="0"/>
              </a:rPr>
              <a:t>State </a:t>
            </a:r>
          </a:p>
        </p:txBody>
      </p:sp>
      <p:pic>
        <p:nvPicPr>
          <p:cNvPr id="4" name="Picture 3" descr="A map of a mountain range&#10;&#10;AI-generated content may be incorrect.">
            <a:extLst>
              <a:ext uri="{FF2B5EF4-FFF2-40B4-BE49-F238E27FC236}">
                <a16:creationId xmlns:a16="http://schemas.microsoft.com/office/drawing/2014/main" id="{395B5A45-5C54-0D78-3444-84B7F884B69F}"/>
              </a:ext>
            </a:extLst>
          </p:cNvPr>
          <p:cNvPicPr>
            <a:picLocks noChangeAspect="1"/>
          </p:cNvPicPr>
          <p:nvPr/>
        </p:nvPicPr>
        <p:blipFill>
          <a:blip r:embed="rId9"/>
          <a:srcRect l="10479" r="13016"/>
          <a:stretch>
            <a:fillRect/>
          </a:stretch>
        </p:blipFill>
        <p:spPr>
          <a:xfrm>
            <a:off x="3281096" y="306876"/>
            <a:ext cx="3578246" cy="3508910"/>
          </a:xfrm>
          <a:prstGeom prst="rect">
            <a:avLst/>
          </a:prstGeom>
        </p:spPr>
      </p:pic>
      <p:cxnSp>
        <p:nvCxnSpPr>
          <p:cNvPr id="14" name="Straight Arrow Connector 13">
            <a:extLst>
              <a:ext uri="{FF2B5EF4-FFF2-40B4-BE49-F238E27FC236}">
                <a16:creationId xmlns:a16="http://schemas.microsoft.com/office/drawing/2014/main" id="{3B796ABB-57CA-A7BE-72B8-4BAE46A828CC}"/>
              </a:ext>
            </a:extLst>
          </p:cNvPr>
          <p:cNvCxnSpPr>
            <a:cxnSpLocks/>
            <a:endCxn id="15" idx="0"/>
          </p:cNvCxnSpPr>
          <p:nvPr/>
        </p:nvCxnSpPr>
        <p:spPr>
          <a:xfrm flipH="1">
            <a:off x="5295783" y="1290918"/>
            <a:ext cx="2073205" cy="950771"/>
          </a:xfrm>
          <a:prstGeom prst="straightConnector1">
            <a:avLst/>
          </a:prstGeom>
          <a:ln w="3810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446A7D57-AFCE-01CC-4CA5-5BBD43A91F7E}"/>
              </a:ext>
            </a:extLst>
          </p:cNvPr>
          <p:cNvSpPr/>
          <p:nvPr/>
        </p:nvSpPr>
        <p:spPr>
          <a:xfrm rot="870653">
            <a:off x="4756387" y="2233407"/>
            <a:ext cx="948680" cy="5192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BD619759-7F17-2391-2E76-56FAE25A3DDB}"/>
              </a:ext>
            </a:extLst>
          </p:cNvPr>
          <p:cNvCxnSpPr>
            <a:cxnSpLocks/>
          </p:cNvCxnSpPr>
          <p:nvPr/>
        </p:nvCxnSpPr>
        <p:spPr>
          <a:xfrm flipH="1">
            <a:off x="7272471" y="2399944"/>
            <a:ext cx="47872" cy="1283293"/>
          </a:xfrm>
          <a:prstGeom prst="straightConnector1">
            <a:avLst/>
          </a:prstGeom>
          <a:ln w="3810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85E3BE1-E9A4-5947-429B-29DFCC66580B}"/>
              </a:ext>
            </a:extLst>
          </p:cNvPr>
          <p:cNvCxnSpPr>
            <a:cxnSpLocks/>
          </p:cNvCxnSpPr>
          <p:nvPr/>
        </p:nvCxnSpPr>
        <p:spPr>
          <a:xfrm flipH="1">
            <a:off x="10801884" y="2994779"/>
            <a:ext cx="324536" cy="1224287"/>
          </a:xfrm>
          <a:prstGeom prst="straightConnector1">
            <a:avLst/>
          </a:prstGeom>
          <a:ln w="3810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0C91304C-EB4E-8FBC-F860-FBB3330BE076}"/>
              </a:ext>
            </a:extLst>
          </p:cNvPr>
          <p:cNvSpPr txBox="1">
            <a:spLocks/>
          </p:cNvSpPr>
          <p:nvPr/>
        </p:nvSpPr>
        <p:spPr>
          <a:xfrm>
            <a:off x="181249" y="2212136"/>
            <a:ext cx="3288344" cy="460811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Times New Roman" panose="02020603050405020304" pitchFamily="18" charset="0"/>
                <a:cs typeface="Times New Roman" panose="02020603050405020304" pitchFamily="18" charset="0"/>
              </a:rPr>
              <a:t>2018-current</a:t>
            </a:r>
            <a:br>
              <a:rPr lang="en-US" sz="2000">
                <a:latin typeface="Times New Roman" panose="02020603050405020304" pitchFamily="18" charset="0"/>
                <a:cs typeface="Times New Roman" panose="02020603050405020304" pitchFamily="18" charset="0"/>
              </a:rPr>
            </a:br>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Water ponding in the margins occurs at the surface a year after acceleration in the margins</a:t>
            </a:r>
            <a:br>
              <a:rPr lang="en-US" sz="2000">
                <a:latin typeface="Times New Roman" panose="02020603050405020304" pitchFamily="18" charset="0"/>
                <a:cs typeface="Times New Roman" panose="02020603050405020304" pitchFamily="18" charset="0"/>
              </a:rPr>
            </a:br>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Acceleration patterns and subsequent surface ponding indicate localized drainage system inefficiencies </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Warrants future exploration of surface acceleration, basal sliding, and supraglacial water connection</a:t>
            </a:r>
          </a:p>
          <a:p>
            <a:pPr lvl="1"/>
            <a:endParaRPr lang="en-US" sz="2000">
              <a:latin typeface="Times New Roman" panose="02020603050405020304" pitchFamily="18" charset="0"/>
              <a:cs typeface="Times New Roman" panose="02020603050405020304" pitchFamily="18" charset="0"/>
            </a:endParaRPr>
          </a:p>
          <a:p>
            <a:pPr lvl="1"/>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1723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89D89-2D8A-4F2F-47FC-513C02F13EF2}"/>
              </a:ext>
            </a:extLst>
          </p:cNvPr>
          <p:cNvSpPr>
            <a:spLocks noGrp="1"/>
          </p:cNvSpPr>
          <p:nvPr>
            <p:ph type="title"/>
          </p:nvPr>
        </p:nvSpPr>
        <p:spPr/>
        <p:txBody>
          <a:bodyPr>
            <a:normAutofit/>
          </a:bodyPr>
          <a:lstStyle/>
          <a:p>
            <a:r>
              <a:rPr lang="en-US" sz="3400" dirty="0">
                <a:latin typeface="Times New Roman" panose="02020603050405020304" pitchFamily="18" charset="0"/>
                <a:cs typeface="Times New Roman" panose="02020603050405020304" pitchFamily="18" charset="0"/>
              </a:rPr>
              <a:t>Conclusions and Future Work</a:t>
            </a:r>
          </a:p>
        </p:txBody>
      </p:sp>
      <p:sp>
        <p:nvSpPr>
          <p:cNvPr id="3" name="Content Placeholder 2">
            <a:extLst>
              <a:ext uri="{FF2B5EF4-FFF2-40B4-BE49-F238E27FC236}">
                <a16:creationId xmlns:a16="http://schemas.microsoft.com/office/drawing/2014/main" id="{4FBF8145-9EC5-06C1-E8D6-CC9A5EEF39B2}"/>
              </a:ext>
            </a:extLst>
          </p:cNvPr>
          <p:cNvSpPr>
            <a:spLocks noGrp="1"/>
          </p:cNvSpPr>
          <p:nvPr>
            <p:ph idx="1"/>
          </p:nvPr>
        </p:nvSpPr>
        <p:spPr>
          <a:xfrm>
            <a:off x="445477" y="1690688"/>
            <a:ext cx="6945923" cy="4802187"/>
          </a:xfrm>
        </p:spPr>
        <p:txBody>
          <a:bodyPr>
            <a:normAutofit/>
          </a:bodyPr>
          <a:lstStyle/>
          <a:p>
            <a:r>
              <a:rPr lang="en-US" sz="1800" dirty="0">
                <a:latin typeface="Times New Roman" panose="02020603050405020304" pitchFamily="18" charset="0"/>
                <a:cs typeface="Times New Roman" panose="02020603050405020304" pitchFamily="18" charset="0"/>
              </a:rPr>
              <a:t>Supraglacial water ponding is a response </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Supraglacial water can highlight where water was previously connected to the bed lending credibility to theories of drainage system configuration</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Velocity and water can be used together with other signatures to develop a full picture of evolving glacial dynamics with two stages of accelerations</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Distinguish between drainage system efficiency and bed surface connectivity</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Test magnitude of hydrological inputs, how does it compare to the magnitude of ponded supraglacial water? </a:t>
            </a:r>
          </a:p>
        </p:txBody>
      </p:sp>
      <p:pic>
        <p:nvPicPr>
          <p:cNvPr id="2050" name="Picture 2">
            <a:extLst>
              <a:ext uri="{FF2B5EF4-FFF2-40B4-BE49-F238E27FC236}">
                <a16:creationId xmlns:a16="http://schemas.microsoft.com/office/drawing/2014/main" id="{5C8FEEAA-F033-CD5B-96A3-5ECAF155B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057400"/>
            <a:ext cx="48006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0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5AF50-6365-219C-DED7-96812B664926}"/>
              </a:ext>
            </a:extLst>
          </p:cNvPr>
          <p:cNvSpPr>
            <a:spLocks noGrp="1"/>
          </p:cNvSpPr>
          <p:nvPr>
            <p:ph type="title"/>
          </p:nvPr>
        </p:nvSpPr>
        <p:spPr>
          <a:xfrm>
            <a:off x="464695" y="0"/>
            <a:ext cx="10515600" cy="1325563"/>
          </a:xfrm>
        </p:spPr>
        <p:txBody>
          <a:bodyPr>
            <a:normAutofit/>
          </a:bodyPr>
          <a:lstStyle/>
          <a:p>
            <a:r>
              <a:rPr lang="en-US" sz="3400" dirty="0">
                <a:latin typeface="Times New Roman" panose="02020603050405020304" pitchFamily="18" charset="0"/>
                <a:cs typeface="Times New Roman" panose="02020603050405020304" pitchFamily="18" charset="0"/>
              </a:rPr>
              <a:t>References</a:t>
            </a:r>
          </a:p>
        </p:txBody>
      </p:sp>
      <p:sp>
        <p:nvSpPr>
          <p:cNvPr id="3" name="Content Placeholder 2">
            <a:extLst>
              <a:ext uri="{FF2B5EF4-FFF2-40B4-BE49-F238E27FC236}">
                <a16:creationId xmlns:a16="http://schemas.microsoft.com/office/drawing/2014/main" id="{6C340158-CEB1-18EB-57A0-C0E7AD975BAF}"/>
              </a:ext>
            </a:extLst>
          </p:cNvPr>
          <p:cNvSpPr>
            <a:spLocks noGrp="1"/>
          </p:cNvSpPr>
          <p:nvPr>
            <p:ph idx="1"/>
          </p:nvPr>
        </p:nvSpPr>
        <p:spPr>
          <a:xfrm>
            <a:off x="464695" y="1184223"/>
            <a:ext cx="11257613" cy="5546361"/>
          </a:xfrm>
        </p:spPr>
        <p:txBody>
          <a:bodyPr>
            <a:normAutofit fontScale="55000" lnSpcReduction="20000"/>
          </a:bodyPr>
          <a:lstStyle/>
          <a:p>
            <a:pPr marL="0" indent="0">
              <a:buNone/>
            </a:pPr>
            <a:r>
              <a:rPr lang="en-US" sz="2000" dirty="0">
                <a:latin typeface="Times New Roman" panose="02020603050405020304" pitchFamily="18" charset="0"/>
                <a:cs typeface="Times New Roman" panose="02020603050405020304" pitchFamily="18" charset="0"/>
              </a:rPr>
              <a:t>Middleton, R., Herzfeld, U., Trantow, T. (in prep), The Supraglacial Hydrologic Response to Surge Dynamics - Insights from </a:t>
            </a:r>
            <a:r>
              <a:rPr lang="en-US" sz="2000" dirty="0" err="1">
                <a:latin typeface="Times New Roman" panose="02020603050405020304" pitchFamily="18" charset="0"/>
                <a:cs typeface="Times New Roman" panose="02020603050405020304" pitchFamily="18" charset="0"/>
              </a:rPr>
              <a:t>WorldView</a:t>
            </a:r>
            <a:r>
              <a:rPr lang="en-US" sz="2000" dirty="0">
                <a:latin typeface="Times New Roman" panose="02020603050405020304" pitchFamily="18" charset="0"/>
                <a:cs typeface="Times New Roman" panose="02020603050405020304" pitchFamily="18" charset="0"/>
              </a:rPr>
              <a:t> Imagery and ICESat-2 LiDAR during the Surge of the Negribreen Glacier System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Herzfeld, U., Middleton, R., Trantow, T., Hayes, A. (</a:t>
            </a:r>
            <a:r>
              <a:rPr lang="en-US" sz="2000" dirty="0" err="1">
                <a:latin typeface="Times New Roman" panose="02020603050405020304" pitchFamily="18" charset="0"/>
                <a:cs typeface="Times New Roman" panose="02020603050405020304" pitchFamily="18" charset="0"/>
              </a:rPr>
              <a:t>subm</a:t>
            </a:r>
            <a:r>
              <a:rPr lang="en-US" sz="2000" dirty="0">
                <a:latin typeface="Times New Roman" panose="02020603050405020304" pitchFamily="18" charset="0"/>
                <a:cs typeface="Times New Roman" panose="02020603050405020304" pitchFamily="18" charset="0"/>
              </a:rPr>
              <a:t>. 2024), Water in Ice – It’s Detection, Measurement and Role in Understanding Glacial Acceleration and Melt Processes from ICESat-2 Altimeter Data, J. </a:t>
            </a:r>
            <a:r>
              <a:rPr lang="en-US" sz="2000" dirty="0" err="1">
                <a:latin typeface="Times New Roman" panose="02020603050405020304" pitchFamily="18" charset="0"/>
                <a:cs typeface="Times New Roman" panose="02020603050405020304" pitchFamily="18" charset="0"/>
              </a:rPr>
              <a:t>Geophys</a:t>
            </a:r>
            <a:r>
              <a:rPr lang="en-US" sz="2000" dirty="0">
                <a:latin typeface="Times New Roman" panose="02020603050405020304" pitchFamily="18" charset="0"/>
                <a:cs typeface="Times New Roman" panose="02020603050405020304" pitchFamily="18" charset="0"/>
              </a:rPr>
              <a:t>. Res. doi:10.22541/essoar.173524501.13997622/v1.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GEOCLASS-image -- A Versatile Machine Learning Environment for Ice-Surface Classification from High-Resolution Image Data (</a:t>
            </a:r>
            <a:r>
              <a:rPr lang="en-US" sz="2000" dirty="0" err="1">
                <a:latin typeface="Times New Roman" panose="02020603050405020304" pitchFamily="18" charset="0"/>
                <a:cs typeface="Times New Roman" panose="02020603050405020304" pitchFamily="18" charset="0"/>
              </a:rPr>
              <a:t>subm</a:t>
            </a:r>
            <a:r>
              <a:rPr lang="en-US" sz="2000" dirty="0">
                <a:latin typeface="Times New Roman" panose="02020603050405020304" pitchFamily="18" charset="0"/>
                <a:cs typeface="Times New Roman" panose="02020603050405020304" pitchFamily="18" charset="0"/>
              </a:rPr>
              <a:t>. 2025), Computers and Geosciences. Doi: 10.22541/essoar.173924078.85494569/v1</a:t>
            </a:r>
          </a:p>
          <a:p>
            <a:pPr marL="0" indent="0">
              <a:buNone/>
            </a:pPr>
            <a:r>
              <a:rPr lang="en-US" sz="2000" dirty="0">
                <a:latin typeface="Times New Roman" panose="02020603050405020304" pitchFamily="18" charset="0"/>
                <a:cs typeface="Times New Roman" panose="02020603050405020304" pitchFamily="18" charset="0"/>
              </a:rPr>
              <a:t>DE FLEURIAN B, WERDER MA, BEYER S, et al. SHMIP The subglacial hydrology model intercomparison Project. Journal of Glaciology. 2018;64(248):897-916. doi:10.1017/jog.2018.78</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Sevestre, H.,  D. I. Benn,  N. R. J. Hulton, and  K. Bælum (2015),  Thermal structure of Svalbard glaciers and implications for thermal switch models of glacier surging, </a:t>
            </a:r>
            <a:r>
              <a:rPr lang="en-US" sz="2000" i="1" dirty="0">
                <a:latin typeface="Times New Roman" panose="02020603050405020304" pitchFamily="18" charset="0"/>
                <a:cs typeface="Times New Roman" panose="02020603050405020304" pitchFamily="18" charset="0"/>
              </a:rPr>
              <a:t>J. </a:t>
            </a:r>
            <a:r>
              <a:rPr lang="en-US" sz="2000" i="1" dirty="0" err="1">
                <a:latin typeface="Times New Roman" panose="02020603050405020304" pitchFamily="18" charset="0"/>
                <a:cs typeface="Times New Roman" panose="02020603050405020304" pitchFamily="18" charset="0"/>
              </a:rPr>
              <a:t>Geophys</a:t>
            </a:r>
            <a:r>
              <a:rPr lang="en-US" sz="2000" i="1" dirty="0">
                <a:latin typeface="Times New Roman" panose="02020603050405020304" pitchFamily="18" charset="0"/>
                <a:cs typeface="Times New Roman" panose="02020603050405020304" pitchFamily="18" charset="0"/>
              </a:rPr>
              <a:t>. Res. Earth Surf.</a:t>
            </a:r>
            <a:r>
              <a:rPr lang="en-US" sz="2000" dirty="0">
                <a:latin typeface="Times New Roman" panose="02020603050405020304" pitchFamily="18" charset="0"/>
                <a:cs typeface="Times New Roman" panose="02020603050405020304" pitchFamily="18" charset="0"/>
              </a:rPr>
              <a:t>,  120,  2220–2236, doi:</a:t>
            </a:r>
            <a:r>
              <a:rPr lang="en-US" sz="2000" dirty="0">
                <a:latin typeface="Times New Roman" panose="02020603050405020304" pitchFamily="18" charset="0"/>
                <a:cs typeface="Times New Roman" panose="02020603050405020304" pitchFamily="18" charset="0"/>
                <a:hlinkClick r:id="rId3" tooltip="Link to external resource: 10.1002/2015JF003517"/>
              </a:rPr>
              <a:t>10.1002/2015JF003517</a:t>
            </a:r>
            <a:r>
              <a:rPr lang="en-US" sz="2000" dirty="0">
                <a:latin typeface="Times New Roman" panose="02020603050405020304" pitchFamily="18" charset="0"/>
                <a:cs typeface="Times New Roman" panose="02020603050405020304" pitchFamily="18" charset="0"/>
              </a:rPr>
              <a:t>.</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Sevestre, </a:t>
            </a:r>
            <a:r>
              <a:rPr lang="en-US" sz="2000" dirty="0" err="1">
                <a:latin typeface="Times New Roman" panose="02020603050405020304" pitchFamily="18" charset="0"/>
                <a:cs typeface="Times New Roman" panose="02020603050405020304" pitchFamily="18" charset="0"/>
              </a:rPr>
              <a:t>Heïdi</a:t>
            </a:r>
            <a:r>
              <a:rPr lang="en-US" sz="2000" dirty="0">
                <a:latin typeface="Times New Roman" panose="02020603050405020304" pitchFamily="18" charset="0"/>
                <a:cs typeface="Times New Roman" panose="02020603050405020304" pitchFamily="18" charset="0"/>
              </a:rPr>
              <a:t> &amp; Benn, Douglas. (2015). Climatic and geometric controls on the global distribution of surge-type glaciers: Implications for a unifying model of surging. Journal of Glaciology. 61. 646-662. 10.3189/2015JoG14J136.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U. Herzfeld, T. Trantow, B. McDonald, and M. Stachura. Crevasses, supraglacial water and basal hydropotential as indicators of surge progression in the Bering Bagley Glacier System, Alaska (2011-2013). Annals/Journal of Glaciology, 57(72). </a:t>
            </a:r>
          </a:p>
          <a:p>
            <a:pPr marL="0" indent="0">
              <a:buNone/>
            </a:pPr>
            <a:r>
              <a:rPr lang="en-US" sz="2000" dirty="0">
                <a:latin typeface="Times New Roman" panose="02020603050405020304" pitchFamily="18" charset="0"/>
                <a:cs typeface="Times New Roman" panose="02020603050405020304" pitchFamily="18" charset="0"/>
              </a:rPr>
              <a:t>U. C. Herzfeld, B. McDonald, M. Stachura, R. G. Hale, P. Chen, and T. Trantow. Bering Glacier surge 2011: Analysis of laser altimeter data. Annals of Glaciology, 54(63):158–170, 2013. </a:t>
            </a:r>
          </a:p>
          <a:p>
            <a:pPr marL="0" indent="0">
              <a:buNone/>
            </a:pPr>
            <a:r>
              <a:rPr lang="en-US" sz="2000" dirty="0">
                <a:latin typeface="Times New Roman" panose="02020603050405020304" pitchFamily="18" charset="0"/>
                <a:cs typeface="Times New Roman" panose="02020603050405020304" pitchFamily="18" charset="0"/>
              </a:rPr>
              <a:t>Ute Herzfeld, Thomas Trantow, Ellen Buckley, Sin ́</a:t>
            </a:r>
            <a:r>
              <a:rPr lang="en-US" sz="2000" dirty="0" err="1">
                <a:latin typeface="Times New Roman" panose="02020603050405020304" pitchFamily="18" charset="0"/>
                <a:cs typeface="Times New Roman" panose="02020603050405020304" pitchFamily="18" charset="0"/>
              </a:rPr>
              <a:t>ead</a:t>
            </a:r>
            <a:r>
              <a:rPr lang="en-US" sz="2000" dirty="0">
                <a:latin typeface="Times New Roman" panose="02020603050405020304" pitchFamily="18" charset="0"/>
                <a:cs typeface="Times New Roman" panose="02020603050405020304" pitchFamily="18" charset="0"/>
              </a:rPr>
              <a:t> Farrell, and Matthew Lawson. Automated detection and depth measurement of melt ponds on sea ice from ICESat-2 ATLAS data — the DDA-bifurcate-</a:t>
            </a:r>
            <a:r>
              <a:rPr lang="en-US" sz="2000" dirty="0" err="1">
                <a:latin typeface="Times New Roman" panose="02020603050405020304" pitchFamily="18" charset="0"/>
                <a:cs typeface="Times New Roman" panose="02020603050405020304" pitchFamily="18" charset="0"/>
              </a:rPr>
              <a:t>seaice</a:t>
            </a:r>
            <a:r>
              <a:rPr lang="en-US" sz="2000" dirty="0">
                <a:latin typeface="Times New Roman" panose="02020603050405020304" pitchFamily="18" charset="0"/>
                <a:cs typeface="Times New Roman" panose="02020603050405020304" pitchFamily="18" charset="0"/>
              </a:rPr>
              <a:t>. IEEE Transactions of Geoscience and Remote Sensing, pages 1–16, 2023. pub- </a:t>
            </a:r>
            <a:r>
              <a:rPr lang="en-US" sz="2000" dirty="0" err="1">
                <a:latin typeface="Times New Roman" panose="02020603050405020304" pitchFamily="18" charset="0"/>
                <a:cs typeface="Times New Roman" panose="02020603050405020304" pitchFamily="18" charset="0"/>
              </a:rPr>
              <a:t>lished</a:t>
            </a:r>
            <a:r>
              <a:rPr lang="en-US" sz="2000" dirty="0">
                <a:latin typeface="Times New Roman" panose="02020603050405020304" pitchFamily="18" charset="0"/>
                <a:cs typeface="Times New Roman" panose="02020603050405020304" pitchFamily="18" charset="0"/>
              </a:rPr>
              <a:t> April 18, 2023. </a:t>
            </a:r>
          </a:p>
          <a:p>
            <a:pPr marL="0" indent="0">
              <a:buNone/>
            </a:pPr>
            <a:r>
              <a:rPr lang="en-US" sz="2000" dirty="0">
                <a:latin typeface="Times New Roman" panose="02020603050405020304" pitchFamily="18" charset="0"/>
                <a:cs typeface="Times New Roman" panose="02020603050405020304" pitchFamily="18" charset="0"/>
              </a:rPr>
              <a:t>Ute Herzfeld, Thomas Trantow, Matthew Lawson, Jacob Hans, and Gavin Medley. Surface heights and crevasse types of surging and fast-moving glaciers from ICESat-2 laser altimeter data — Application of the density- dimension algorithm (DDA-ice) and validation using airborne altimeter and Planet </a:t>
            </a:r>
            <a:r>
              <a:rPr lang="en-US" sz="2000" dirty="0" err="1">
                <a:latin typeface="Times New Roman" panose="02020603050405020304" pitchFamily="18" charset="0"/>
                <a:cs typeface="Times New Roman" panose="02020603050405020304" pitchFamily="18" charset="0"/>
              </a:rPr>
              <a:t>SkySat</a:t>
            </a:r>
            <a:r>
              <a:rPr lang="en-US" sz="2000" dirty="0">
                <a:latin typeface="Times New Roman" panose="02020603050405020304" pitchFamily="18" charset="0"/>
                <a:cs typeface="Times New Roman" panose="02020603050405020304" pitchFamily="18" charset="0"/>
              </a:rPr>
              <a:t> data. Science of Remote Sensing, 3:1–20, 2021. </a:t>
            </a:r>
          </a:p>
          <a:p>
            <a:pPr marL="0" indent="0">
              <a:buNone/>
            </a:pPr>
            <a:r>
              <a:rPr lang="en-US" sz="2000" dirty="0">
                <a:latin typeface="Times New Roman" panose="02020603050405020304" pitchFamily="18" charset="0"/>
                <a:cs typeface="Times New Roman" panose="02020603050405020304" pitchFamily="18" charset="0"/>
              </a:rPr>
              <a:t>W. B. Kamb. Glacier Surge Mechanism Based on Linked Cavity Con- figuration of the Basal Water Conduit System. Journal </a:t>
            </a:r>
            <a:r>
              <a:rPr lang="en-US" sz="2000" dirty="0" err="1">
                <a:latin typeface="Times New Roman" panose="02020603050405020304" pitchFamily="18" charset="0"/>
                <a:cs typeface="Times New Roman" panose="02020603050405020304" pitchFamily="18" charset="0"/>
              </a:rPr>
              <a:t>Geophys</a:t>
            </a:r>
            <a:r>
              <a:rPr lang="en-US" sz="2000" dirty="0">
                <a:latin typeface="Times New Roman" panose="02020603050405020304" pitchFamily="18" charset="0"/>
                <a:cs typeface="Times New Roman" panose="02020603050405020304" pitchFamily="18" charset="0"/>
              </a:rPr>
              <a:t>. Res., 92(B9):9083–9100, 1987. </a:t>
            </a:r>
          </a:p>
          <a:p>
            <a:pPr marL="0" indent="0">
              <a:buNone/>
            </a:pPr>
            <a:r>
              <a:rPr lang="en-US" sz="2000" dirty="0">
                <a:latin typeface="Times New Roman" panose="02020603050405020304" pitchFamily="18" charset="0"/>
                <a:cs typeface="Times New Roman" panose="02020603050405020304" pitchFamily="18" charset="0"/>
              </a:rPr>
              <a:t>H. Mayer and U.C. Herzfeld. Structural glaciology of the fast-moving </a:t>
            </a:r>
            <a:r>
              <a:rPr lang="en-US" sz="2000" dirty="0" err="1">
                <a:latin typeface="Times New Roman" panose="02020603050405020304" pitchFamily="18" charset="0"/>
                <a:cs typeface="Times New Roman" panose="02020603050405020304" pitchFamily="18" charset="0"/>
              </a:rPr>
              <a:t>Jakobshavn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Isbræ</a:t>
            </a:r>
            <a:r>
              <a:rPr lang="en-US" sz="2000" dirty="0">
                <a:latin typeface="Times New Roman" panose="02020603050405020304" pitchFamily="18" charset="0"/>
                <a:cs typeface="Times New Roman" panose="02020603050405020304" pitchFamily="18" charset="0"/>
              </a:rPr>
              <a:t>, Greenland, compared to the surging Bering Glacier, Alaska, USA. Annals of Glaciology, 30(1):243–249, 2000. </a:t>
            </a:r>
          </a:p>
          <a:p>
            <a:pPr marL="0" indent="0">
              <a:buNone/>
            </a:pPr>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Molnia</a:t>
            </a:r>
            <a:r>
              <a:rPr lang="en-US" sz="2000" dirty="0">
                <a:latin typeface="Times New Roman" panose="02020603050405020304" pitchFamily="18" charset="0"/>
                <a:cs typeface="Times New Roman" panose="02020603050405020304" pitchFamily="18" charset="0"/>
              </a:rPr>
              <a:t> and A. Post. Holocene history of Bering Glacier, Alaska: a prelude to the 1993-1994 surge. Physical Geography, 16(2):87–117, 1995. </a:t>
            </a:r>
          </a:p>
          <a:p>
            <a:pPr marL="0" indent="0">
              <a:buNone/>
            </a:pPr>
            <a:r>
              <a:rPr lang="en-US" sz="2000" dirty="0">
                <a:latin typeface="Times New Roman" panose="02020603050405020304" pitchFamily="18" charset="0"/>
                <a:cs typeface="Times New Roman" panose="02020603050405020304" pitchFamily="18" charset="0"/>
              </a:rPr>
              <a:t>T. Trantow and U. Herzfeld. Spatiotemporal mapping of a large mountain glacier from CryoSat-2 altimeter data: surface elevation and elevation change of Bering Glacier during surge (2011-2014). International Journal of Remote Sensing, 36:2962 –2989, 2016.</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Gao, Bo-</a:t>
            </a:r>
            <a:r>
              <a:rPr lang="en-US" sz="2000" dirty="0" err="1">
                <a:latin typeface="Times New Roman" panose="02020603050405020304" pitchFamily="18" charset="0"/>
                <a:cs typeface="Times New Roman" panose="02020603050405020304" pitchFamily="18" charset="0"/>
              </a:rPr>
              <a:t>cai</a:t>
            </a:r>
            <a:r>
              <a:rPr lang="en-US" sz="2000" dirty="0">
                <a:latin typeface="Times New Roman" panose="02020603050405020304" pitchFamily="18" charset="0"/>
                <a:cs typeface="Times New Roman" panose="02020603050405020304" pitchFamily="18" charset="0"/>
              </a:rPr>
              <a:t>. “NDWI—A Normalized Difference Water Index for Remote Sensing of Vegetation Liquid Water from Space.” </a:t>
            </a:r>
            <a:r>
              <a:rPr lang="en-US" sz="2000" i="1" dirty="0">
                <a:latin typeface="Times New Roman" panose="02020603050405020304" pitchFamily="18" charset="0"/>
                <a:cs typeface="Times New Roman" panose="02020603050405020304" pitchFamily="18" charset="0"/>
              </a:rPr>
              <a:t>Remote Sensing of Environment</a:t>
            </a:r>
            <a:r>
              <a:rPr lang="en-US" sz="2000" dirty="0">
                <a:latin typeface="Times New Roman" panose="02020603050405020304" pitchFamily="18" charset="0"/>
                <a:cs typeface="Times New Roman" panose="02020603050405020304" pitchFamily="18" charset="0"/>
              </a:rPr>
              <a:t> 58, no. 3 (December 1996): 257–66. </a:t>
            </a:r>
            <a:r>
              <a:rPr lang="en-US" sz="2000" dirty="0">
                <a:latin typeface="Times New Roman" panose="02020603050405020304" pitchFamily="18" charset="0"/>
                <a:cs typeface="Times New Roman" panose="02020603050405020304" pitchFamily="18" charset="0"/>
                <a:hlinkClick r:id="rId4"/>
              </a:rPr>
              <a:t>https://doi.org/10.1016/S0034-4257(96)00067-3</a:t>
            </a:r>
            <a:r>
              <a:rPr lang="en-US" sz="2000" dirty="0">
                <a:latin typeface="Times New Roman" panose="02020603050405020304" pitchFamily="18" charset="0"/>
                <a:cs typeface="Times New Roman" panose="02020603050405020304" pitchFamily="18" charset="0"/>
              </a:rPr>
              <a:t>. Watson, C. Scott, Owen King, Evan S. Miles, and Duncan J. Quincey. “</a:t>
            </a:r>
            <a:r>
              <a:rPr lang="en-US" sz="2000" dirty="0" err="1">
                <a:latin typeface="Times New Roman" panose="02020603050405020304" pitchFamily="18" charset="0"/>
                <a:cs typeface="Times New Roman" panose="02020603050405020304" pitchFamily="18" charset="0"/>
              </a:rPr>
              <a:t>Optimising</a:t>
            </a:r>
            <a:r>
              <a:rPr lang="en-US" sz="2000" dirty="0">
                <a:latin typeface="Times New Roman" panose="02020603050405020304" pitchFamily="18" charset="0"/>
                <a:cs typeface="Times New Roman" panose="02020603050405020304" pitchFamily="18" charset="0"/>
              </a:rPr>
              <a:t> NDWI Supraglacial Pond Classification on Himalayan Debris-Covered Glaciers.” </a:t>
            </a:r>
            <a:r>
              <a:rPr lang="en-US" sz="2000" i="1" dirty="0">
                <a:latin typeface="Times New Roman" panose="02020603050405020304" pitchFamily="18" charset="0"/>
                <a:cs typeface="Times New Roman" panose="02020603050405020304" pitchFamily="18" charset="0"/>
              </a:rPr>
              <a:t>Remote Sensing of Environment</a:t>
            </a:r>
            <a:r>
              <a:rPr lang="en-US" sz="2000" dirty="0">
                <a:latin typeface="Times New Roman" panose="02020603050405020304" pitchFamily="18" charset="0"/>
                <a:cs typeface="Times New Roman" panose="02020603050405020304" pitchFamily="18" charset="0"/>
              </a:rPr>
              <a:t> 217 (November 2018): 414–25. </a:t>
            </a:r>
            <a:r>
              <a:rPr lang="en-US" sz="2000" dirty="0">
                <a:latin typeface="Times New Roman" panose="02020603050405020304" pitchFamily="18" charset="0"/>
                <a:cs typeface="Times New Roman" panose="02020603050405020304" pitchFamily="18" charset="0"/>
                <a:hlinkClick r:id="rId5"/>
              </a:rPr>
              <a:t>https://doi.org/10.1016/j.rse.2018.08.020</a:t>
            </a:r>
            <a:r>
              <a:rPr lang="en-US" sz="2000" dirty="0">
                <a:latin typeface="Times New Roman" panose="02020603050405020304" pitchFamily="18" charset="0"/>
                <a:cs typeface="Times New Roman" panose="02020603050405020304" pitchFamily="18" charset="0"/>
              </a:rPr>
              <a:t>.</a:t>
            </a:r>
          </a:p>
          <a:p>
            <a:pPr marL="0" indent="0">
              <a:buNone/>
            </a:pPr>
            <a:r>
              <a:rPr lang="en-US" sz="2000" dirty="0">
                <a:latin typeface="Times New Roman" panose="02020603050405020304" pitchFamily="18" charset="0"/>
                <a:cs typeface="Times New Roman" panose="02020603050405020304" pitchFamily="18" charset="0"/>
              </a:rPr>
              <a:t>Zhao, Yi, </a:t>
            </a:r>
            <a:r>
              <a:rPr lang="en-US" sz="2000" dirty="0" err="1">
                <a:latin typeface="Times New Roman" panose="02020603050405020304" pitchFamily="18" charset="0"/>
                <a:cs typeface="Times New Roman" panose="02020603050405020304" pitchFamily="18" charset="0"/>
              </a:rPr>
              <a:t>Xinchang</a:t>
            </a:r>
            <a:r>
              <a:rPr lang="en-US" sz="2000" dirty="0">
                <a:latin typeface="Times New Roman" panose="02020603050405020304" pitchFamily="18" charset="0"/>
                <a:cs typeface="Times New Roman" panose="02020603050405020304" pitchFamily="18" charset="0"/>
              </a:rPr>
              <a:t> Zhang, Weiming Feng, and Jianhui Xu. “Deep Learning Classification by ResNet-18 Based on the Real Spectral Dataset from Multispectral Remote Sensing Images.” </a:t>
            </a:r>
            <a:r>
              <a:rPr lang="en-US" sz="2000" i="1" dirty="0">
                <a:latin typeface="Times New Roman" panose="02020603050405020304" pitchFamily="18" charset="0"/>
                <a:cs typeface="Times New Roman" panose="02020603050405020304" pitchFamily="18" charset="0"/>
              </a:rPr>
              <a:t>Remote Sensing</a:t>
            </a:r>
            <a:r>
              <a:rPr lang="en-US" sz="2000" dirty="0">
                <a:latin typeface="Times New Roman" panose="02020603050405020304" pitchFamily="18" charset="0"/>
                <a:cs typeface="Times New Roman" panose="02020603050405020304" pitchFamily="18" charset="0"/>
              </a:rPr>
              <a:t> 14, no. 19 (September 30, 2022): 4883. </a:t>
            </a:r>
            <a:r>
              <a:rPr lang="en-US" sz="2000" dirty="0">
                <a:latin typeface="Times New Roman" panose="02020603050405020304" pitchFamily="18" charset="0"/>
                <a:cs typeface="Times New Roman" panose="02020603050405020304" pitchFamily="18" charset="0"/>
                <a:hlinkClick r:id="rId6"/>
              </a:rPr>
              <a:t>https://doi.org/10.3390/rs14194883</a:t>
            </a:r>
            <a:r>
              <a:rPr lang="en-US" sz="2000" dirty="0">
                <a:latin typeface="Times New Roman" panose="02020603050405020304" pitchFamily="18" charset="0"/>
                <a:cs typeface="Times New Roman" panose="02020603050405020304" pitchFamily="18" charset="0"/>
              </a:rPr>
              <a:t>.</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7807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25AB-757C-A4A1-D280-BBFD6E877718}"/>
              </a:ext>
            </a:extLst>
          </p:cNvPr>
          <p:cNvSpPr>
            <a:spLocks noGrp="1"/>
          </p:cNvSpPr>
          <p:nvPr>
            <p:ph type="title"/>
          </p:nvPr>
        </p:nvSpPr>
        <p:spPr>
          <a:xfrm>
            <a:off x="1676400" y="242737"/>
            <a:ext cx="10515600" cy="1325563"/>
          </a:xfrm>
        </p:spPr>
        <p:txBody>
          <a:bodyPr>
            <a:normAutofit/>
          </a:bodyPr>
          <a:lstStyle/>
          <a:p>
            <a:r>
              <a:rPr lang="en-US" sz="3400" dirty="0">
                <a:latin typeface="Times New Roman" panose="02020603050405020304" pitchFamily="18" charset="0"/>
                <a:cs typeface="Times New Roman" panose="02020603050405020304" pitchFamily="18" charset="0"/>
              </a:rPr>
              <a:t>Negribreen Glacier System, Svalbard</a:t>
            </a:r>
          </a:p>
        </p:txBody>
      </p:sp>
      <p:sp>
        <p:nvSpPr>
          <p:cNvPr id="3" name="Content Placeholder 2">
            <a:extLst>
              <a:ext uri="{FF2B5EF4-FFF2-40B4-BE49-F238E27FC236}">
                <a16:creationId xmlns:a16="http://schemas.microsoft.com/office/drawing/2014/main" id="{D0A2AF48-84F0-F140-6602-825F4D56E811}"/>
              </a:ext>
            </a:extLst>
          </p:cNvPr>
          <p:cNvSpPr>
            <a:spLocks noGrp="1"/>
          </p:cNvSpPr>
          <p:nvPr>
            <p:ph idx="1"/>
          </p:nvPr>
        </p:nvSpPr>
        <p:spPr>
          <a:xfrm>
            <a:off x="453547" y="1875121"/>
            <a:ext cx="3606131" cy="4632744"/>
          </a:xfrm>
        </p:spPr>
        <p:txBody>
          <a:bodyPr>
            <a:normAutofit/>
          </a:bodyPr>
          <a:lstStyle/>
          <a:p>
            <a:r>
              <a:rPr lang="en-US" sz="2000" dirty="0">
                <a:latin typeface="Times New Roman" panose="02020603050405020304" pitchFamily="18" charset="0"/>
                <a:cs typeface="Times New Roman" panose="02020603050405020304" pitchFamily="18" charset="0"/>
              </a:rPr>
              <a:t>Water ponds on the surface, and becomes more extensive as the surge progresses</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What might this tell us about water at the bed?</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Polythermal, but surging can’t be controlled by thermal switching </a:t>
            </a:r>
            <a:r>
              <a:rPr lang="en-US" sz="1600" dirty="0">
                <a:latin typeface="Times New Roman" panose="02020603050405020304" pitchFamily="18" charset="0"/>
                <a:cs typeface="Times New Roman" panose="02020603050405020304" pitchFamily="18" charset="0"/>
              </a:rPr>
              <a:t>(</a:t>
            </a:r>
            <a:r>
              <a:rPr lang="en-US" sz="1600" i="1" dirty="0">
                <a:latin typeface="Times New Roman" panose="02020603050405020304" pitchFamily="18" charset="0"/>
                <a:cs typeface="Times New Roman" panose="02020603050405020304" pitchFamily="18" charset="0"/>
              </a:rPr>
              <a:t>Sevestre 2015</a:t>
            </a:r>
            <a:r>
              <a:rPr lang="en-US" sz="16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5" name="Picture 4" descr="A map of the north pole&#10;&#10;AI-generated content may be incorrect.">
            <a:extLst>
              <a:ext uri="{FF2B5EF4-FFF2-40B4-BE49-F238E27FC236}">
                <a16:creationId xmlns:a16="http://schemas.microsoft.com/office/drawing/2014/main" id="{3B3068CF-86D7-FA19-5344-C41A0341E3F2}"/>
              </a:ext>
            </a:extLst>
          </p:cNvPr>
          <p:cNvPicPr>
            <a:picLocks noChangeAspect="1"/>
          </p:cNvPicPr>
          <p:nvPr/>
        </p:nvPicPr>
        <p:blipFill>
          <a:blip r:embed="rId3"/>
          <a:srcRect l="317"/>
          <a:stretch>
            <a:fillRect/>
          </a:stretch>
        </p:blipFill>
        <p:spPr>
          <a:xfrm>
            <a:off x="4059678" y="1568300"/>
            <a:ext cx="7747669" cy="4507169"/>
          </a:xfrm>
          <a:prstGeom prst="rect">
            <a:avLst/>
          </a:prstGeom>
        </p:spPr>
      </p:pic>
    </p:spTree>
    <p:extLst>
      <p:ext uri="{BB962C8B-B14F-4D97-AF65-F5344CB8AC3E}">
        <p14:creationId xmlns:p14="http://schemas.microsoft.com/office/powerpoint/2010/main" val="1536548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E6CAA-B29B-F87A-6B82-C6F44BFB940A}"/>
              </a:ext>
            </a:extLst>
          </p:cNvPr>
          <p:cNvSpPr>
            <a:spLocks noGrp="1"/>
          </p:cNvSpPr>
          <p:nvPr>
            <p:ph type="title"/>
          </p:nvPr>
        </p:nvSpPr>
        <p:spPr>
          <a:xfrm>
            <a:off x="1137034" y="609597"/>
            <a:ext cx="9392421" cy="1330841"/>
          </a:xfrm>
        </p:spPr>
        <p:txBody>
          <a:bodyPr>
            <a:normAutofit/>
          </a:bodyPr>
          <a:lstStyle/>
          <a:p>
            <a:r>
              <a:rPr lang="en-US" sz="3400" dirty="0">
                <a:latin typeface="Times New Roman" panose="02020603050405020304" pitchFamily="18" charset="0"/>
                <a:cs typeface="Times New Roman" panose="02020603050405020304" pitchFamily="18" charset="0"/>
              </a:rPr>
              <a:t>Surging and the critical role of water in surge events</a:t>
            </a:r>
            <a:br>
              <a:rPr lang="en-US" sz="3400" dirty="0">
                <a:latin typeface="Times New Roman" panose="02020603050405020304" pitchFamily="18" charset="0"/>
                <a:cs typeface="Times New Roman" panose="02020603050405020304" pitchFamily="18" charset="0"/>
              </a:rPr>
            </a:br>
            <a:endParaRPr lang="en-US" sz="34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66CC603-2F94-EF97-8D69-1A40971765DE}"/>
              </a:ext>
            </a:extLst>
          </p:cNvPr>
          <p:cNvSpPr>
            <a:spLocks noGrp="1"/>
          </p:cNvSpPr>
          <p:nvPr>
            <p:ph idx="1"/>
          </p:nvPr>
        </p:nvSpPr>
        <p:spPr>
          <a:xfrm>
            <a:off x="393508" y="1950598"/>
            <a:ext cx="5670176" cy="4385306"/>
          </a:xfrm>
        </p:spPr>
        <p:txBody>
          <a:bodyPr>
            <a:normAutofit/>
          </a:bodyPr>
          <a:lstStyle/>
          <a:p>
            <a:r>
              <a:rPr lang="en-US" sz="1800" dirty="0">
                <a:latin typeface="Times New Roman" panose="02020603050405020304" pitchFamily="18" charset="0"/>
                <a:cs typeface="Times New Roman" panose="02020603050405020304" pitchFamily="18" charset="0"/>
              </a:rPr>
              <a:t>When ice thickness exceeds a threshold, the glacier surges (bed topography)</a:t>
            </a:r>
          </a:p>
          <a:p>
            <a:pPr marL="914400" lvl="2" indent="0">
              <a:buNone/>
            </a:pP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Rapid motion during the surge changes the efficiency of the hydrological system, switch from EDS to IDS </a:t>
            </a:r>
            <a:r>
              <a:rPr lang="en-US" sz="1400" i="1" dirty="0">
                <a:latin typeface="Times New Roman" panose="02020603050405020304" pitchFamily="18" charset="0"/>
                <a:cs typeface="Times New Roman" panose="02020603050405020304" pitchFamily="18" charset="0"/>
              </a:rPr>
              <a:t>(</a:t>
            </a:r>
            <a:r>
              <a:rPr lang="en-US" sz="1400" i="1" dirty="0" err="1">
                <a:latin typeface="Times New Roman" panose="02020603050405020304" pitchFamily="18" charset="0"/>
                <a:cs typeface="Times New Roman" panose="02020603050405020304" pitchFamily="18" charset="0"/>
              </a:rPr>
              <a:t>Kamb</a:t>
            </a:r>
            <a:r>
              <a:rPr lang="en-US" sz="1400" i="1" dirty="0">
                <a:latin typeface="Times New Roman" panose="02020603050405020304" pitchFamily="18" charset="0"/>
                <a:cs typeface="Times New Roman" panose="02020603050405020304" pitchFamily="18" charset="0"/>
              </a:rPr>
              <a:t> 1987)</a:t>
            </a:r>
          </a:p>
          <a:p>
            <a:pPr lvl="1"/>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Occurrence of water in crevasses is indicative of the start of the mature surge phase </a:t>
            </a:r>
            <a:r>
              <a:rPr lang="en-US" sz="1400" i="1" dirty="0">
                <a:latin typeface="Times New Roman" panose="02020603050405020304" pitchFamily="18" charset="0"/>
                <a:cs typeface="Times New Roman" panose="02020603050405020304" pitchFamily="18" charset="0"/>
              </a:rPr>
              <a:t>(Bering Glacier field observations 1993-95, Post, </a:t>
            </a:r>
            <a:r>
              <a:rPr lang="en-US" sz="1400" i="1" dirty="0" err="1">
                <a:latin typeface="Times New Roman" panose="02020603050405020304" pitchFamily="18" charset="0"/>
                <a:cs typeface="Times New Roman" panose="02020603050405020304" pitchFamily="18" charset="0"/>
              </a:rPr>
              <a:t>Molnia</a:t>
            </a:r>
            <a:r>
              <a:rPr lang="en-US" sz="1400" i="1" dirty="0">
                <a:latin typeface="Times New Roman" panose="02020603050405020304" pitchFamily="18" charset="0"/>
                <a:cs typeface="Times New Roman" panose="02020603050405020304" pitchFamily="18" charset="0"/>
              </a:rPr>
              <a:t>, Herzfeld, </a:t>
            </a:r>
            <a:r>
              <a:rPr lang="en-US" sz="1400" i="1" dirty="0" err="1">
                <a:latin typeface="Times New Roman" panose="02020603050405020304" pitchFamily="18" charset="0"/>
                <a:cs typeface="Times New Roman" panose="02020603050405020304" pitchFamily="18" charset="0"/>
              </a:rPr>
              <a:t>Lingle</a:t>
            </a:r>
            <a:r>
              <a:rPr lang="en-US" sz="1400" i="1" dirty="0">
                <a:latin typeface="Times New Roman" panose="02020603050405020304" pitchFamily="18" charset="0"/>
                <a:cs typeface="Times New Roman" panose="02020603050405020304" pitchFamily="18" charset="0"/>
              </a:rPr>
              <a:t>, Mayer, Roush, and others)</a:t>
            </a:r>
          </a:p>
          <a:p>
            <a:pPr lvl="1"/>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Change from efficient to inefficient drainage system is a transition rather than a switch </a:t>
            </a:r>
            <a:r>
              <a:rPr lang="en-US" sz="1400" i="1" dirty="0">
                <a:latin typeface="Times New Roman" panose="02020603050405020304" pitchFamily="18" charset="0"/>
                <a:cs typeface="Times New Roman" panose="02020603050405020304" pitchFamily="18" charset="0"/>
              </a:rPr>
              <a:t>(Trantow and Herzfeld 2018)</a:t>
            </a:r>
          </a:p>
          <a:p>
            <a:pPr lvl="1"/>
            <a:endParaRPr lang="en-US" sz="18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72A8C16E-89BB-BC76-E5D3-BBB999AF74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48301" y="1940438"/>
            <a:ext cx="5373618" cy="3654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77B2D1-F9AF-FF5E-BDDC-B8B46BFF66E6}"/>
              </a:ext>
            </a:extLst>
          </p:cNvPr>
          <p:cNvSpPr txBox="1"/>
          <p:nvPr/>
        </p:nvSpPr>
        <p:spPr>
          <a:xfrm>
            <a:off x="6457191" y="5832904"/>
            <a:ext cx="5373618" cy="830997"/>
          </a:xfrm>
          <a:prstGeom prst="rect">
            <a:avLst/>
          </a:prstGeom>
          <a:noFill/>
        </p:spPr>
        <p:txBody>
          <a:bodyPr wrap="square">
            <a:spAutoFit/>
          </a:bodyPr>
          <a:lstStyle/>
          <a:p>
            <a:pPr>
              <a:spcAft>
                <a:spcPts val="600"/>
              </a:spcAft>
            </a:pPr>
            <a:r>
              <a:rPr lang="en-US" sz="1200" dirty="0">
                <a:effectLst/>
              </a:rPr>
              <a:t>Trantow, Thomas, and Ute C. Herzfeld. “Evolution of a Surge Cycle of the Bering‐Bagley Glacier System From Observations and Numerical Modeling.” </a:t>
            </a:r>
            <a:r>
              <a:rPr lang="en-US" sz="1200" i="1" dirty="0">
                <a:effectLst/>
              </a:rPr>
              <a:t>Journal of Geophysical Research: Earth Surface</a:t>
            </a:r>
            <a:r>
              <a:rPr lang="en-US" sz="1200" dirty="0">
                <a:effectLst/>
              </a:rPr>
              <a:t> 129, no. 1 (January 2024): e2023JF007306. </a:t>
            </a:r>
            <a:r>
              <a:rPr lang="en-US" sz="1200" dirty="0">
                <a:effectLst/>
                <a:hlinkClick r:id="rId4"/>
              </a:rPr>
              <a:t>https://doi.org/10.1029/2023JF007306</a:t>
            </a:r>
            <a:r>
              <a:rPr lang="en-US" sz="1200" dirty="0">
                <a:effectLst/>
              </a:rPr>
              <a:t>.</a:t>
            </a:r>
          </a:p>
        </p:txBody>
      </p:sp>
    </p:spTree>
    <p:extLst>
      <p:ext uri="{BB962C8B-B14F-4D97-AF65-F5344CB8AC3E}">
        <p14:creationId xmlns:p14="http://schemas.microsoft.com/office/powerpoint/2010/main" val="1760101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BCDF1-5111-CFC3-6FFF-43F3B336F51D}"/>
              </a:ext>
            </a:extLst>
          </p:cNvPr>
          <p:cNvSpPr>
            <a:spLocks noGrp="1"/>
          </p:cNvSpPr>
          <p:nvPr>
            <p:ph type="title"/>
          </p:nvPr>
        </p:nvSpPr>
        <p:spPr>
          <a:xfrm>
            <a:off x="696626" y="153954"/>
            <a:ext cx="10515600" cy="1325563"/>
          </a:xfrm>
        </p:spPr>
        <p:txBody>
          <a:bodyPr>
            <a:normAutofit/>
          </a:bodyPr>
          <a:lstStyle/>
          <a:p>
            <a:r>
              <a:rPr lang="en-US" sz="3400">
                <a:latin typeface="Times New Roman" panose="02020603050405020304" pitchFamily="18" charset="0"/>
                <a:cs typeface="Times New Roman" panose="02020603050405020304" pitchFamily="18" charset="0"/>
              </a:rPr>
              <a:t>Subglacial water drives glacial acceleration</a:t>
            </a:r>
            <a:endParaRPr lang="en-US" sz="3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3F188568-1251-D072-C404-56AA51805F71}"/>
                  </a:ext>
                </a:extLst>
              </p:cNvPr>
              <p:cNvSpPr txBox="1">
                <a:spLocks/>
              </p:cNvSpPr>
              <p:nvPr/>
            </p:nvSpPr>
            <p:spPr>
              <a:xfrm>
                <a:off x="393508" y="1655958"/>
                <a:ext cx="7866572" cy="43853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Times New Roman" panose="02020603050405020304" pitchFamily="18" charset="0"/>
                    <a:cs typeface="Times New Roman" panose="02020603050405020304" pitchFamily="18" charset="0"/>
                  </a:rPr>
                  <a:t>Reduction of friction at the bed enhances basal sliding:</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cs typeface="Times New Roman" panose="02020603050405020304" pitchFamily="18" charset="0"/>
                            </a:rPr>
                            <m:t>𝜏</m:t>
                          </m:r>
                        </m:e>
                        <m:sub>
                          <m:r>
                            <a:rPr lang="en-US" sz="1800" i="1">
                              <a:latin typeface="Cambria Math" panose="02040503050406030204" pitchFamily="18" charset="0"/>
                              <a:cs typeface="Times New Roman" panose="02020603050405020304" pitchFamily="18" charset="0"/>
                            </a:rPr>
                            <m:t>𝑏</m:t>
                          </m:r>
                        </m:sub>
                      </m:sSub>
                      <m:r>
                        <a:rPr lang="en-US" sz="1800" i="1">
                          <a:latin typeface="Cambria Math" panose="02040503050406030204" pitchFamily="18" charset="0"/>
                          <a:cs typeface="Times New Roman" panose="02020603050405020304" pitchFamily="18" charset="0"/>
                        </a:rPr>
                        <m:t>=</m:t>
                      </m:r>
                      <m:sSub>
                        <m:sSubPr>
                          <m:ctrlPr>
                            <a:rPr lang="en-US" sz="1800" i="1">
                              <a:latin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cs typeface="Times New Roman" panose="02020603050405020304" pitchFamily="18" charset="0"/>
                            </a:rPr>
                            <m:t>𝐶</m:t>
                          </m:r>
                        </m:e>
                        <m:sub>
                          <m:r>
                            <a:rPr lang="en-US" sz="1800" i="1">
                              <a:latin typeface="Cambria Math" panose="02040503050406030204" pitchFamily="18" charset="0"/>
                              <a:cs typeface="Times New Roman" panose="02020603050405020304" pitchFamily="18" charset="0"/>
                            </a:rPr>
                            <m:t>𝑚</m:t>
                          </m:r>
                        </m:sub>
                      </m:sSub>
                      <m:d>
                        <m:dPr>
                          <m:ctrlPr>
                            <a:rPr lang="en-US" sz="1800" i="1">
                              <a:latin typeface="Cambria Math" panose="02040503050406030204" pitchFamily="18" charset="0"/>
                              <a:cs typeface="Times New Roman" panose="02020603050405020304" pitchFamily="18" charset="0"/>
                            </a:rPr>
                          </m:ctrlPr>
                        </m:dPr>
                        <m:e>
                          <m:r>
                            <a:rPr lang="en-US" sz="1800" i="1">
                              <a:latin typeface="Cambria Math" panose="02040503050406030204" pitchFamily="18" charset="0"/>
                              <a:cs typeface="Times New Roman" panose="02020603050405020304" pitchFamily="18" charset="0"/>
                            </a:rPr>
                            <m:t>𝑁</m:t>
                          </m:r>
                        </m:e>
                      </m:d>
                      <m:sSubSup>
                        <m:sSubSupPr>
                          <m:ctrlPr>
                            <a:rPr lang="en-US" sz="1800" i="1">
                              <a:latin typeface="Cambria Math" panose="02040503050406030204" pitchFamily="18" charset="0"/>
                              <a:cs typeface="Times New Roman" panose="02020603050405020304" pitchFamily="18" charset="0"/>
                            </a:rPr>
                          </m:ctrlPr>
                        </m:sSubSupPr>
                        <m:e>
                          <m:r>
                            <a:rPr lang="en-US" sz="1800" i="1">
                              <a:latin typeface="Cambria Math" panose="02040503050406030204" pitchFamily="18" charset="0"/>
                              <a:cs typeface="Times New Roman" panose="02020603050405020304" pitchFamily="18" charset="0"/>
                            </a:rPr>
                            <m:t>𝑢</m:t>
                          </m:r>
                        </m:e>
                        <m:sub>
                          <m:r>
                            <a:rPr lang="en-US" sz="1800" i="1">
                              <a:latin typeface="Cambria Math" panose="02040503050406030204" pitchFamily="18" charset="0"/>
                              <a:cs typeface="Times New Roman" panose="02020603050405020304" pitchFamily="18" charset="0"/>
                            </a:rPr>
                            <m:t>𝑏</m:t>
                          </m:r>
                        </m:sub>
                        <m:sup>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cs typeface="Times New Roman" panose="02020603050405020304" pitchFamily="18" charset="0"/>
                                </a:rPr>
                                <m:t>1</m:t>
                              </m:r>
                            </m:num>
                            <m:den>
                              <m:r>
                                <a:rPr lang="en-US" sz="1800" i="1">
                                  <a:latin typeface="Cambria Math" panose="02040503050406030204" pitchFamily="18" charset="0"/>
                                  <a:cs typeface="Times New Roman" panose="02020603050405020304" pitchFamily="18" charset="0"/>
                                </a:rPr>
                                <m:t>𝑚</m:t>
                              </m:r>
                            </m:den>
                          </m:f>
                        </m:sup>
                      </m:sSubSup>
                    </m:oMath>
                  </m:oMathPara>
                </a14:m>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where </a:t>
                </a:r>
                <a14:m>
                  <m:oMath xmlns:m="http://schemas.openxmlformats.org/officeDocument/2006/math">
                    <m:sSub>
                      <m:sSubPr>
                        <m:ctrlPr>
                          <a:rPr lang="en-US" sz="1800" b="1" i="1">
                            <a:latin typeface="Cambria Math" panose="02040503050406030204" pitchFamily="18" charset="0"/>
                            <a:cs typeface="Times New Roman" panose="02020603050405020304" pitchFamily="18" charset="0"/>
                          </a:rPr>
                        </m:ctrlPr>
                      </m:sSubPr>
                      <m:e>
                        <m:r>
                          <a:rPr lang="en-US" sz="1800" b="1" i="1">
                            <a:latin typeface="Cambria Math" panose="02040503050406030204" pitchFamily="18" charset="0"/>
                            <a:cs typeface="Times New Roman" panose="02020603050405020304" pitchFamily="18" charset="0"/>
                          </a:rPr>
                          <m:t>𝝉</m:t>
                        </m:r>
                      </m:e>
                      <m:sub>
                        <m:r>
                          <a:rPr lang="en-US" sz="1800" b="1" i="1">
                            <a:latin typeface="Cambria Math" panose="02040503050406030204" pitchFamily="18" charset="0"/>
                            <a:cs typeface="Times New Roman" panose="02020603050405020304" pitchFamily="18" charset="0"/>
                          </a:rPr>
                          <m:t>𝒃</m:t>
                        </m:r>
                      </m:sub>
                    </m:sSub>
                  </m:oMath>
                </a14:m>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is basal shear stress, </a:t>
                </a:r>
                <a14:m>
                  <m:oMath xmlns:m="http://schemas.openxmlformats.org/officeDocument/2006/math">
                    <m:sSub>
                      <m:sSubPr>
                        <m:ctrlPr>
                          <a:rPr lang="en-US" sz="1800" b="1" i="1">
                            <a:latin typeface="Cambria Math" panose="02040503050406030204" pitchFamily="18" charset="0"/>
                            <a:cs typeface="Times New Roman" panose="02020603050405020304" pitchFamily="18" charset="0"/>
                          </a:rPr>
                        </m:ctrlPr>
                      </m:sSubPr>
                      <m:e>
                        <m:r>
                          <a:rPr lang="en-US" sz="1800" b="1" i="1">
                            <a:latin typeface="Cambria Math" panose="02040503050406030204" pitchFamily="18" charset="0"/>
                            <a:cs typeface="Times New Roman" panose="02020603050405020304" pitchFamily="18" charset="0"/>
                          </a:rPr>
                          <m:t>𝑪</m:t>
                        </m:r>
                      </m:e>
                      <m:sub>
                        <m:r>
                          <a:rPr lang="en-US" sz="1800" b="1" i="1">
                            <a:latin typeface="Cambria Math" panose="02040503050406030204" pitchFamily="18" charset="0"/>
                            <a:cs typeface="Times New Roman" panose="02020603050405020304" pitchFamily="18" charset="0"/>
                          </a:rPr>
                          <m:t>𝒎</m:t>
                        </m:r>
                      </m:sub>
                    </m:sSub>
                  </m:oMath>
                </a14:m>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is a friction coefficient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dependent on the effective pressure, </a:t>
                </a:r>
                <a14:m>
                  <m:oMath xmlns:m="http://schemas.openxmlformats.org/officeDocument/2006/math">
                    <m:r>
                      <a:rPr lang="en-US" sz="1800" b="1" i="1">
                        <a:latin typeface="Cambria Math" panose="02040503050406030204" pitchFamily="18" charset="0"/>
                        <a:cs typeface="Times New Roman" panose="02020603050405020304" pitchFamily="18" charset="0"/>
                      </a:rPr>
                      <m:t>𝑵</m:t>
                    </m:r>
                    <m:r>
                      <a:rPr lang="en-US" sz="1800" i="1">
                        <a:latin typeface="Cambria Math" panose="02040503050406030204" pitchFamily="18" charset="0"/>
                        <a:cs typeface="Times New Roman" panose="02020603050405020304" pitchFamily="18" charset="0"/>
                      </a:rPr>
                      <m:t> </m:t>
                    </m:r>
                  </m:oMath>
                </a14:m>
                <a:r>
                  <a:rPr lang="en-US" sz="1800" dirty="0">
                    <a:latin typeface="Times New Roman" panose="02020603050405020304" pitchFamily="18" charset="0"/>
                    <a:cs typeface="Times New Roman" panose="02020603050405020304" pitchFamily="18" charset="0"/>
                  </a:rPr>
                  <a:t>and </a:t>
                </a:r>
                <a14:m>
                  <m:oMath xmlns:m="http://schemas.openxmlformats.org/officeDocument/2006/math">
                    <m:sSub>
                      <m:sSubPr>
                        <m:ctrlPr>
                          <a:rPr lang="en-US" sz="1800" b="1" i="1">
                            <a:latin typeface="Cambria Math" panose="02040503050406030204" pitchFamily="18" charset="0"/>
                            <a:cs typeface="Times New Roman" panose="02020603050405020304" pitchFamily="18" charset="0"/>
                          </a:rPr>
                        </m:ctrlPr>
                      </m:sSubPr>
                      <m:e>
                        <m:r>
                          <a:rPr lang="en-US" sz="1800" b="1" i="1">
                            <a:latin typeface="Cambria Math" panose="02040503050406030204" pitchFamily="18" charset="0"/>
                            <a:cs typeface="Times New Roman" panose="02020603050405020304" pitchFamily="18" charset="0"/>
                          </a:rPr>
                          <m:t>𝒖</m:t>
                        </m:r>
                      </m:e>
                      <m:sub>
                        <m:r>
                          <a:rPr lang="en-US" sz="1800" b="1" i="1">
                            <a:latin typeface="Cambria Math" panose="02040503050406030204" pitchFamily="18" charset="0"/>
                            <a:cs typeface="Times New Roman" panose="02020603050405020304" pitchFamily="18" charset="0"/>
                          </a:rPr>
                          <m:t>𝒃</m:t>
                        </m:r>
                      </m:sub>
                    </m:sSub>
                  </m:oMath>
                </a14:m>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is the basal velocity</a:t>
                </a:r>
              </a:p>
              <a:p>
                <a:pPr marL="0" indent="0">
                  <a:buNone/>
                </a:pP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Glacial Drainage Systems inform the effective pressure </a:t>
                </a:r>
                <a:br>
                  <a:rPr lang="en-US" sz="18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a:t>
                </a:r>
                <a:r>
                  <a:rPr lang="en-US" sz="1200" i="1" dirty="0">
                    <a:latin typeface="Times New Roman" panose="02020603050405020304" pitchFamily="18" charset="0"/>
                    <a:cs typeface="Times New Roman" panose="02020603050405020304" pitchFamily="18" charset="0"/>
                  </a:rPr>
                  <a:t>SHMIP, de </a:t>
                </a:r>
                <a:r>
                  <a:rPr lang="en-US" sz="1200" i="1" dirty="0" err="1">
                    <a:latin typeface="Times New Roman" panose="02020603050405020304" pitchFamily="18" charset="0"/>
                    <a:cs typeface="Times New Roman" panose="02020603050405020304" pitchFamily="18" charset="0"/>
                  </a:rPr>
                  <a:t>Fleurian</a:t>
                </a:r>
                <a:r>
                  <a:rPr lang="en-US" sz="1200" i="1" dirty="0">
                    <a:latin typeface="Times New Roman" panose="02020603050405020304" pitchFamily="18" charset="0"/>
                    <a:cs typeface="Times New Roman" panose="02020603050405020304" pitchFamily="18" charset="0"/>
                  </a:rPr>
                  <a:t> and others, 2018</a:t>
                </a:r>
                <a:r>
                  <a:rPr lang="en-US" sz="1200" dirty="0">
                    <a:latin typeface="Times New Roman" panose="02020603050405020304" pitchFamily="18" charset="0"/>
                    <a:cs typeface="Times New Roman" panose="02020603050405020304" pitchFamily="18" charset="0"/>
                  </a:rPr>
                  <a:t>)</a:t>
                </a:r>
                <a:br>
                  <a:rPr lang="en-US" sz="1800" dirty="0">
                    <a:latin typeface="Times New Roman" panose="02020603050405020304" pitchFamily="18" charset="0"/>
                    <a:cs typeface="Times New Roman" panose="02020603050405020304" pitchFamily="18" charset="0"/>
                  </a:rPr>
                </a:br>
                <a14:m>
                  <m:oMath xmlns:m="http://schemas.openxmlformats.org/officeDocument/2006/math">
                    <m:r>
                      <a:rPr lang="en-US" sz="1800" i="1">
                        <a:latin typeface="Cambria Math" panose="02040503050406030204" pitchFamily="18" charset="0"/>
                        <a:cs typeface="Times New Roman" panose="02020603050405020304" pitchFamily="18" charset="0"/>
                      </a:rPr>
                      <m:t>𝑁</m:t>
                    </m:r>
                    <m:r>
                      <a:rPr lang="en-US" sz="1800">
                        <a:latin typeface="Cambria Math" panose="02040503050406030204" pitchFamily="18" charset="0"/>
                        <a:cs typeface="Times New Roman" panose="02020603050405020304" pitchFamily="18" charset="0"/>
                      </a:rPr>
                      <m:t>=</m:t>
                    </m:r>
                    <m:sSub>
                      <m:sSubPr>
                        <m:ctrlPr>
                          <a:rPr lang="en-US" sz="1800" i="1">
                            <a:latin typeface="Cambria Math" panose="02040503050406030204" pitchFamily="18" charset="0"/>
                            <a:cs typeface="Times New Roman" panose="02020603050405020304" pitchFamily="18" charset="0"/>
                          </a:rPr>
                        </m:ctrlPr>
                      </m:sSubPr>
                      <m:e>
                        <m:r>
                          <m:rPr>
                            <m:sty m:val="p"/>
                          </m:rPr>
                          <a:rPr lang="en-US" sz="1800">
                            <a:latin typeface="Cambria Math" panose="02040503050406030204" pitchFamily="18" charset="0"/>
                            <a:cs typeface="Times New Roman" panose="02020603050405020304" pitchFamily="18" charset="0"/>
                          </a:rPr>
                          <m:t>p</m:t>
                        </m:r>
                      </m:e>
                      <m:sub>
                        <m:r>
                          <m:rPr>
                            <m:sty m:val="p"/>
                          </m:rPr>
                          <a:rPr lang="en-US" sz="1800">
                            <a:latin typeface="Cambria Math" panose="02040503050406030204" pitchFamily="18" charset="0"/>
                            <a:cs typeface="Times New Roman" panose="02020603050405020304" pitchFamily="18" charset="0"/>
                          </a:rPr>
                          <m:t>i</m:t>
                        </m:r>
                      </m:sub>
                    </m:sSub>
                    <m:r>
                      <a:rPr lang="en-US" sz="1800">
                        <a:latin typeface="Cambria Math" panose="02040503050406030204" pitchFamily="18" charset="0"/>
                        <a:cs typeface="Times New Roman" panose="02020603050405020304" pitchFamily="18" charset="0"/>
                      </a:rPr>
                      <m:t>−</m:t>
                    </m:r>
                    <m:sSub>
                      <m:sSubPr>
                        <m:ctrlPr>
                          <a:rPr lang="en-US" sz="1800" i="1">
                            <a:latin typeface="Cambria Math" panose="02040503050406030204" pitchFamily="18" charset="0"/>
                            <a:cs typeface="Times New Roman" panose="02020603050405020304" pitchFamily="18" charset="0"/>
                          </a:rPr>
                        </m:ctrlPr>
                      </m:sSubPr>
                      <m:e>
                        <m:r>
                          <m:rPr>
                            <m:sty m:val="p"/>
                          </m:rPr>
                          <a:rPr lang="en-US" sz="1800">
                            <a:latin typeface="Cambria Math" panose="02040503050406030204" pitchFamily="18" charset="0"/>
                            <a:cs typeface="Times New Roman" panose="02020603050405020304" pitchFamily="18" charset="0"/>
                          </a:rPr>
                          <m:t>p</m:t>
                        </m:r>
                      </m:e>
                      <m:sub>
                        <m:r>
                          <m:rPr>
                            <m:sty m:val="p"/>
                          </m:rPr>
                          <a:rPr lang="en-US" sz="1800">
                            <a:latin typeface="Cambria Math" panose="02040503050406030204" pitchFamily="18" charset="0"/>
                            <a:cs typeface="Times New Roman" panose="02020603050405020304" pitchFamily="18" charset="0"/>
                          </a:rPr>
                          <m:t>w</m:t>
                        </m:r>
                      </m:sub>
                    </m:sSub>
                  </m:oMath>
                </a14:m>
                <a:endParaRPr lang="en-US"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	where </a:t>
                </a:r>
                <a14:m>
                  <m:oMath xmlns:m="http://schemas.openxmlformats.org/officeDocument/2006/math">
                    <m:sSub>
                      <m:sSubPr>
                        <m:ctrlPr>
                          <a:rPr lang="en-US" sz="1800" b="1" i="1" smtClean="0">
                            <a:latin typeface="Cambria Math" panose="02040503050406030204" pitchFamily="18" charset="0"/>
                            <a:cs typeface="Times New Roman" panose="02020603050405020304" pitchFamily="18" charset="0"/>
                          </a:rPr>
                        </m:ctrlPr>
                      </m:sSubPr>
                      <m:e>
                        <m:r>
                          <a:rPr lang="en-US" sz="1800" b="1" i="1" smtClean="0">
                            <a:latin typeface="Cambria Math" panose="02040503050406030204" pitchFamily="18" charset="0"/>
                            <a:cs typeface="Times New Roman" panose="02020603050405020304" pitchFamily="18" charset="0"/>
                          </a:rPr>
                          <m:t>𝒑</m:t>
                        </m:r>
                      </m:e>
                      <m:sub>
                        <m:r>
                          <a:rPr lang="en-US" sz="1800" b="1" i="1" smtClean="0">
                            <a:latin typeface="Cambria Math" panose="02040503050406030204" pitchFamily="18" charset="0"/>
                            <a:cs typeface="Times New Roman" panose="02020603050405020304" pitchFamily="18" charset="0"/>
                          </a:rPr>
                          <m:t>𝒊</m:t>
                        </m:r>
                      </m:sub>
                    </m:sSub>
                  </m:oMath>
                </a14:m>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is ice overburden pressure and </a:t>
                </a:r>
                <a14:m>
                  <m:oMath xmlns:m="http://schemas.openxmlformats.org/officeDocument/2006/math">
                    <m:sSub>
                      <m:sSubPr>
                        <m:ctrlPr>
                          <a:rPr lang="en-US" sz="1800" b="1" i="1">
                            <a:latin typeface="Cambria Math" panose="02040503050406030204" pitchFamily="18" charset="0"/>
                            <a:cs typeface="Times New Roman" panose="02020603050405020304" pitchFamily="18" charset="0"/>
                          </a:rPr>
                        </m:ctrlPr>
                      </m:sSubPr>
                      <m:e>
                        <m:r>
                          <a:rPr lang="en-US" sz="1800" b="1" i="1">
                            <a:latin typeface="Cambria Math" panose="02040503050406030204" pitchFamily="18" charset="0"/>
                            <a:cs typeface="Times New Roman" panose="02020603050405020304" pitchFamily="18" charset="0"/>
                          </a:rPr>
                          <m:t>𝒑</m:t>
                        </m:r>
                      </m:e>
                      <m:sub>
                        <m:r>
                          <a:rPr lang="en-US" sz="1800" b="1" i="1">
                            <a:latin typeface="Cambria Math" panose="02040503050406030204" pitchFamily="18" charset="0"/>
                            <a:cs typeface="Times New Roman" panose="02020603050405020304" pitchFamily="18" charset="0"/>
                          </a:rPr>
                          <m:t>𝒘</m:t>
                        </m:r>
                      </m:sub>
                    </m:sSub>
                  </m:oMath>
                </a14:m>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is water pressure</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Sources of basal water (pressure, geothermal heating, surface)</a:t>
                </a:r>
              </a:p>
              <a:p>
                <a:r>
                  <a:rPr lang="en-US" sz="1800" dirty="0">
                    <a:latin typeface="Times New Roman" panose="02020603050405020304" pitchFamily="18" charset="0"/>
                    <a:cs typeface="Times New Roman" panose="02020603050405020304" pitchFamily="18" charset="0"/>
                  </a:rPr>
                  <a:t>Limited understanding of connectivity to the surface</a:t>
                </a:r>
              </a:p>
              <a:p>
                <a:pPr lvl="1"/>
                <a:r>
                  <a:rPr lang="en-US" sz="1800" dirty="0">
                    <a:latin typeface="Times New Roman" panose="02020603050405020304" pitchFamily="18" charset="0"/>
                    <a:cs typeface="Times New Roman" panose="02020603050405020304" pitchFamily="18" charset="0"/>
                  </a:rPr>
                  <a:t>Build on existing theory of effective pressure distribution </a:t>
                </a:r>
              </a:p>
              <a:p>
                <a:pPr lvl="1"/>
                <a:r>
                  <a:rPr lang="en-US" sz="1800" b="1" dirty="0">
                    <a:latin typeface="Times New Roman" panose="02020603050405020304" pitchFamily="18" charset="0"/>
                    <a:cs typeface="Times New Roman" panose="02020603050405020304" pitchFamily="18" charset="0"/>
                  </a:rPr>
                  <a:t>How does supraglacial water reflect this theory or change it?</a:t>
                </a:r>
              </a:p>
              <a:p>
                <a:endParaRPr lang="en-US" sz="1800" dirty="0">
                  <a:latin typeface="Times New Roman" panose="02020603050405020304" pitchFamily="18" charset="0"/>
                  <a:cs typeface="Times New Roman" panose="02020603050405020304" pitchFamily="18" charset="0"/>
                </a:endParaRPr>
              </a:p>
            </p:txBody>
          </p:sp>
        </mc:Choice>
        <mc:Fallback xmlns="">
          <p:sp>
            <p:nvSpPr>
              <p:cNvPr id="4" name="Content Placeholder 2">
                <a:extLst>
                  <a:ext uri="{FF2B5EF4-FFF2-40B4-BE49-F238E27FC236}">
                    <a16:creationId xmlns:a16="http://schemas.microsoft.com/office/drawing/2014/main" id="{3F188568-1251-D072-C404-56AA51805F71}"/>
                  </a:ext>
                </a:extLst>
              </p:cNvPr>
              <p:cNvSpPr txBox="1">
                <a:spLocks noRot="1" noChangeAspect="1" noMove="1" noResize="1" noEditPoints="1" noAdjustHandles="1" noChangeArrowheads="1" noChangeShapeType="1" noTextEdit="1"/>
              </p:cNvSpPr>
              <p:nvPr/>
            </p:nvSpPr>
            <p:spPr>
              <a:xfrm>
                <a:off x="393508" y="1655958"/>
                <a:ext cx="7866572" cy="4385306"/>
              </a:xfrm>
              <a:prstGeom prst="rect">
                <a:avLst/>
              </a:prstGeom>
              <a:blipFill>
                <a:blip r:embed="rId3"/>
                <a:stretch>
                  <a:fillRect l="-645" t="-1156" b="-11561"/>
                </a:stretch>
              </a:blipFill>
            </p:spPr>
            <p:txBody>
              <a:bodyPr/>
              <a:lstStyle/>
              <a:p>
                <a:r>
                  <a:rPr lang="en-US">
                    <a:noFill/>
                  </a:rPr>
                  <a:t> </a:t>
                </a:r>
              </a:p>
            </p:txBody>
          </p:sp>
        </mc:Fallback>
      </mc:AlternateContent>
      <p:pic>
        <p:nvPicPr>
          <p:cNvPr id="1026" name="Picture 2" descr="A cartoon of a polar bear on a iceberg&#10;&#10;AI-generated content may be incorrect.">
            <a:extLst>
              <a:ext uri="{FF2B5EF4-FFF2-40B4-BE49-F238E27FC236}">
                <a16:creationId xmlns:a16="http://schemas.microsoft.com/office/drawing/2014/main" id="{1175BC40-F691-5288-8ABF-822F8D066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956" y="2675956"/>
            <a:ext cx="4182044" cy="418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22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B4C4-264E-B131-7221-E0FF96873E17}"/>
              </a:ext>
            </a:extLst>
          </p:cNvPr>
          <p:cNvSpPr>
            <a:spLocks noGrp="1"/>
          </p:cNvSpPr>
          <p:nvPr>
            <p:ph type="title"/>
          </p:nvPr>
        </p:nvSpPr>
        <p:spPr>
          <a:xfrm>
            <a:off x="838200" y="18255"/>
            <a:ext cx="10515600" cy="1325563"/>
          </a:xfrm>
        </p:spPr>
        <p:txBody>
          <a:bodyPr>
            <a:normAutofit/>
          </a:bodyPr>
          <a:lstStyle/>
          <a:p>
            <a:r>
              <a:rPr lang="en-US" sz="3400" dirty="0">
                <a:latin typeface="Times New Roman" panose="02020603050405020304" pitchFamily="18" charset="0"/>
                <a:cs typeface="Times New Roman" panose="02020603050405020304" pitchFamily="18" charset="0"/>
              </a:rPr>
              <a:t>Spectral Classification</a:t>
            </a:r>
          </a:p>
        </p:txBody>
      </p:sp>
      <p:sp>
        <p:nvSpPr>
          <p:cNvPr id="3" name="Content Placeholder 2">
            <a:extLst>
              <a:ext uri="{FF2B5EF4-FFF2-40B4-BE49-F238E27FC236}">
                <a16:creationId xmlns:a16="http://schemas.microsoft.com/office/drawing/2014/main" id="{4A79B006-047A-A6AD-78D2-C753FCA5F74E}"/>
              </a:ext>
            </a:extLst>
          </p:cNvPr>
          <p:cNvSpPr>
            <a:spLocks noGrp="1"/>
          </p:cNvSpPr>
          <p:nvPr>
            <p:ph idx="1"/>
          </p:nvPr>
        </p:nvSpPr>
        <p:spPr>
          <a:xfrm>
            <a:off x="838199" y="1483058"/>
            <a:ext cx="10515600" cy="4486275"/>
          </a:xfrm>
        </p:spPr>
        <p:txBody>
          <a:bodyPr>
            <a:normAutofit/>
          </a:bodyPr>
          <a:lstStyle/>
          <a:p>
            <a:r>
              <a:rPr lang="en-US" sz="2000" dirty="0">
                <a:latin typeface="Times New Roman" panose="02020603050405020304" pitchFamily="18" charset="0"/>
                <a:cs typeface="Times New Roman" panose="02020603050405020304" pitchFamily="18" charset="0"/>
              </a:rPr>
              <a:t>Use many multispectral images that capture water</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Map surface water occurrence</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to indicators of acceleration/surge activity</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GEOCLASS </a:t>
            </a:r>
            <a:br>
              <a:rPr lang="en-US" sz="20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a:t>
            </a:r>
            <a:r>
              <a:rPr lang="en-US" sz="1800" i="1" dirty="0">
                <a:latin typeface="Times New Roman" panose="02020603050405020304" pitchFamily="18" charset="0"/>
                <a:cs typeface="Times New Roman" panose="02020603050405020304" pitchFamily="18" charset="0"/>
              </a:rPr>
              <a:t>Herzfeld 2024, </a:t>
            </a:r>
            <a:r>
              <a:rPr lang="en-US" sz="1800" i="1" dirty="0" err="1">
                <a:latin typeface="Times New Roman" panose="02020603050405020304" pitchFamily="18" charset="0"/>
                <a:cs typeface="Times New Roman" panose="02020603050405020304" pitchFamily="18" charset="0"/>
              </a:rPr>
              <a:t>Twickler</a:t>
            </a:r>
            <a:r>
              <a:rPr lang="en-US" sz="1800" i="1" dirty="0">
                <a:latin typeface="Times New Roman" panose="02020603050405020304" pitchFamily="18" charset="0"/>
                <a:cs typeface="Times New Roman" panose="02020603050405020304" pitchFamily="18" charset="0"/>
              </a:rPr>
              <a:t> 2025 in review</a:t>
            </a:r>
            <a:r>
              <a:rPr lang="en-US" sz="1800" dirty="0">
                <a:latin typeface="Times New Roman" panose="02020603050405020304" pitchFamily="18" charset="0"/>
                <a:cs typeface="Times New Roman" panose="02020603050405020304" pitchFamily="18" charset="0"/>
              </a:rPr>
              <a:t>)</a:t>
            </a:r>
          </a:p>
        </p:txBody>
      </p:sp>
      <p:pic>
        <p:nvPicPr>
          <p:cNvPr id="5" name="Picture 4" descr="A close-up of a red and yellow image&#10;&#10;AI-generated content may be incorrect.">
            <a:extLst>
              <a:ext uri="{FF2B5EF4-FFF2-40B4-BE49-F238E27FC236}">
                <a16:creationId xmlns:a16="http://schemas.microsoft.com/office/drawing/2014/main" id="{0B20BBF6-F668-8A61-1B81-CA94D2D262F8}"/>
              </a:ext>
            </a:extLst>
          </p:cNvPr>
          <p:cNvPicPr>
            <a:picLocks noChangeAspect="1"/>
          </p:cNvPicPr>
          <p:nvPr/>
        </p:nvPicPr>
        <p:blipFill>
          <a:blip r:embed="rId3"/>
          <a:stretch>
            <a:fillRect/>
          </a:stretch>
        </p:blipFill>
        <p:spPr>
          <a:xfrm>
            <a:off x="452437" y="4166186"/>
            <a:ext cx="11287125" cy="2257425"/>
          </a:xfrm>
          <a:prstGeom prst="rect">
            <a:avLst/>
          </a:prstGeom>
        </p:spPr>
      </p:pic>
      <p:pic>
        <p:nvPicPr>
          <p:cNvPr id="7" name="Picture 6" descr="A graph of a graph&#10;&#10;AI-generated content may be incorrect.">
            <a:extLst>
              <a:ext uri="{FF2B5EF4-FFF2-40B4-BE49-F238E27FC236}">
                <a16:creationId xmlns:a16="http://schemas.microsoft.com/office/drawing/2014/main" id="{AFF1D66C-9653-22A6-DC2A-D4EE7BE4FB70}"/>
              </a:ext>
            </a:extLst>
          </p:cNvPr>
          <p:cNvPicPr>
            <a:picLocks noChangeAspect="1"/>
          </p:cNvPicPr>
          <p:nvPr/>
        </p:nvPicPr>
        <p:blipFill>
          <a:blip r:embed="rId4"/>
          <a:srcRect l="6984" b="4220"/>
          <a:stretch>
            <a:fillRect/>
          </a:stretch>
        </p:blipFill>
        <p:spPr>
          <a:xfrm>
            <a:off x="8727677" y="784120"/>
            <a:ext cx="2882366" cy="2578774"/>
          </a:xfrm>
          <a:prstGeom prst="rect">
            <a:avLst/>
          </a:prstGeom>
        </p:spPr>
      </p:pic>
      <p:sp>
        <p:nvSpPr>
          <p:cNvPr id="8" name="TextBox 7">
            <a:extLst>
              <a:ext uri="{FF2B5EF4-FFF2-40B4-BE49-F238E27FC236}">
                <a16:creationId xmlns:a16="http://schemas.microsoft.com/office/drawing/2014/main" id="{D7D6DDB4-A114-844D-936C-917FC990C3E1}"/>
              </a:ext>
            </a:extLst>
          </p:cNvPr>
          <p:cNvSpPr txBox="1"/>
          <p:nvPr/>
        </p:nvSpPr>
        <p:spPr>
          <a:xfrm rot="16200000">
            <a:off x="8031460" y="1993220"/>
            <a:ext cx="1114408" cy="307777"/>
          </a:xfrm>
          <a:prstGeom prst="rect">
            <a:avLst/>
          </a:prstGeom>
          <a:noFill/>
        </p:spPr>
        <p:txBody>
          <a:bodyPr wrap="none" rtlCol="0">
            <a:spAutoFit/>
          </a:bodyPr>
          <a:lstStyle/>
          <a:p>
            <a:r>
              <a:rPr lang="en-US" sz="1400" b="1" dirty="0"/>
              <a:t>Pixel Count</a:t>
            </a:r>
          </a:p>
        </p:txBody>
      </p:sp>
      <p:sp>
        <p:nvSpPr>
          <p:cNvPr id="9" name="TextBox 8">
            <a:extLst>
              <a:ext uri="{FF2B5EF4-FFF2-40B4-BE49-F238E27FC236}">
                <a16:creationId xmlns:a16="http://schemas.microsoft.com/office/drawing/2014/main" id="{0E9728C7-8F97-D9E8-83F1-F978C7B75BFD}"/>
              </a:ext>
            </a:extLst>
          </p:cNvPr>
          <p:cNvSpPr txBox="1"/>
          <p:nvPr/>
        </p:nvSpPr>
        <p:spPr>
          <a:xfrm>
            <a:off x="9226624" y="3495107"/>
            <a:ext cx="1546705"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Reflectance Value</a:t>
            </a:r>
          </a:p>
        </p:txBody>
      </p:sp>
      <p:sp>
        <p:nvSpPr>
          <p:cNvPr id="10" name="TextBox 9">
            <a:extLst>
              <a:ext uri="{FF2B5EF4-FFF2-40B4-BE49-F238E27FC236}">
                <a16:creationId xmlns:a16="http://schemas.microsoft.com/office/drawing/2014/main" id="{F441FC5D-1E7B-A803-2BC4-16FC1551C509}"/>
              </a:ext>
            </a:extLst>
          </p:cNvPr>
          <p:cNvSpPr txBox="1"/>
          <p:nvPr/>
        </p:nvSpPr>
        <p:spPr>
          <a:xfrm>
            <a:off x="8928208" y="218154"/>
            <a:ext cx="2143536" cy="584775"/>
          </a:xfrm>
          <a:prstGeom prst="rect">
            <a:avLst/>
          </a:prstGeom>
          <a:noFill/>
        </p:spPr>
        <p:txBody>
          <a:bodyPr wrap="none" rtlCol="0">
            <a:spAutoFit/>
          </a:bodyPr>
          <a:lstStyle/>
          <a:p>
            <a:pPr algn="ctr"/>
            <a:r>
              <a:rPr lang="en-US" sz="1600" b="1" dirty="0">
                <a:latin typeface="Times New Roman" panose="02020603050405020304" pitchFamily="18" charset="0"/>
                <a:cs typeface="Times New Roman" panose="02020603050405020304" pitchFamily="18" charset="0"/>
              </a:rPr>
              <a:t>Spectral Distribution, </a:t>
            </a:r>
            <a:br>
              <a:rPr lang="en-US" sz="1600" b="1" dirty="0">
                <a:latin typeface="Times New Roman" panose="02020603050405020304" pitchFamily="18" charset="0"/>
                <a:cs typeface="Times New Roman" panose="02020603050405020304" pitchFamily="18" charset="0"/>
              </a:rPr>
            </a:br>
            <a:r>
              <a:rPr lang="en-US" sz="1600" b="1" dirty="0">
                <a:latin typeface="Times New Roman" panose="02020603050405020304" pitchFamily="18" charset="0"/>
                <a:cs typeface="Times New Roman" panose="02020603050405020304" pitchFamily="18" charset="0"/>
              </a:rPr>
              <a:t>Red Edge Band</a:t>
            </a:r>
          </a:p>
        </p:txBody>
      </p:sp>
    </p:spTree>
    <p:extLst>
      <p:ext uri="{BB962C8B-B14F-4D97-AF65-F5344CB8AC3E}">
        <p14:creationId xmlns:p14="http://schemas.microsoft.com/office/powerpoint/2010/main" val="632921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84BD0-A143-3C16-A7F4-ADB75647A505}"/>
              </a:ext>
            </a:extLst>
          </p:cNvPr>
          <p:cNvSpPr>
            <a:spLocks noGrp="1"/>
          </p:cNvSpPr>
          <p:nvPr>
            <p:ph type="title"/>
          </p:nvPr>
        </p:nvSpPr>
        <p:spPr>
          <a:xfrm>
            <a:off x="548107" y="539264"/>
            <a:ext cx="5562600" cy="1325563"/>
          </a:xfrm>
        </p:spPr>
        <p:txBody>
          <a:bodyPr/>
          <a:lstStyle/>
          <a:p>
            <a:r>
              <a:rPr lang="en-US" dirty="0">
                <a:latin typeface="Times New Roman" panose="02020603050405020304" pitchFamily="18" charset="0"/>
                <a:cs typeface="Times New Roman" panose="02020603050405020304" pitchFamily="18" charset="0"/>
              </a:rPr>
              <a:t>Ice Surface Height Information (DDA-Ice)</a:t>
            </a:r>
          </a:p>
        </p:txBody>
      </p:sp>
      <p:sp>
        <p:nvSpPr>
          <p:cNvPr id="3" name="Content Placeholder 2">
            <a:extLst>
              <a:ext uri="{FF2B5EF4-FFF2-40B4-BE49-F238E27FC236}">
                <a16:creationId xmlns:a16="http://schemas.microsoft.com/office/drawing/2014/main" id="{8EE81FDD-E309-ABB2-7E0A-92C7DAF80627}"/>
              </a:ext>
            </a:extLst>
          </p:cNvPr>
          <p:cNvSpPr>
            <a:spLocks noGrp="1"/>
          </p:cNvSpPr>
          <p:nvPr>
            <p:ph idx="1"/>
          </p:nvPr>
        </p:nvSpPr>
        <p:spPr>
          <a:xfrm>
            <a:off x="700507" y="2394969"/>
            <a:ext cx="5257800" cy="3923767"/>
          </a:xfrm>
        </p:spPr>
        <p:txBody>
          <a:bodyPr>
            <a:normAutofit/>
          </a:bodyPr>
          <a:lstStyle/>
          <a:p>
            <a:r>
              <a:rPr lang="en-US" sz="2000" dirty="0">
                <a:latin typeface="Times New Roman" panose="02020603050405020304" pitchFamily="18" charset="0"/>
                <a:cs typeface="Times New Roman" panose="02020603050405020304" pitchFamily="18" charset="0"/>
              </a:rPr>
              <a:t>Density-Dimension Algorithm for Ice Surfaces</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Morphological information (simple crevasse structure)</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Crevasse Depth</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Approximate volume of water</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In water-rich regions, volume/depth analysis is especially important</a:t>
            </a:r>
          </a:p>
        </p:txBody>
      </p:sp>
      <p:pic>
        <p:nvPicPr>
          <p:cNvPr id="5" name="Picture 4" descr="A graph showing a number of points&#10;&#10;AI-generated content may be incorrect.">
            <a:extLst>
              <a:ext uri="{FF2B5EF4-FFF2-40B4-BE49-F238E27FC236}">
                <a16:creationId xmlns:a16="http://schemas.microsoft.com/office/drawing/2014/main" id="{BA5EADB5-FDFA-8C89-8090-D20493EEE28E}"/>
              </a:ext>
            </a:extLst>
          </p:cNvPr>
          <p:cNvPicPr>
            <a:picLocks noChangeAspect="1"/>
          </p:cNvPicPr>
          <p:nvPr/>
        </p:nvPicPr>
        <p:blipFill>
          <a:blip r:embed="rId2"/>
          <a:stretch>
            <a:fillRect/>
          </a:stretch>
        </p:blipFill>
        <p:spPr>
          <a:xfrm>
            <a:off x="6006206" y="681037"/>
            <a:ext cx="6181420" cy="2741188"/>
          </a:xfrm>
          <a:prstGeom prst="rect">
            <a:avLst/>
          </a:prstGeom>
        </p:spPr>
      </p:pic>
      <p:pic>
        <p:nvPicPr>
          <p:cNvPr id="7" name="Picture 6" descr="A graph of a line in water&#10;&#10;AI-generated content may be incorrect.">
            <a:extLst>
              <a:ext uri="{FF2B5EF4-FFF2-40B4-BE49-F238E27FC236}">
                <a16:creationId xmlns:a16="http://schemas.microsoft.com/office/drawing/2014/main" id="{6EA6EC6A-D34D-D4AE-2A62-E4D4F4E8EAE8}"/>
              </a:ext>
            </a:extLst>
          </p:cNvPr>
          <p:cNvPicPr>
            <a:picLocks noChangeAspect="1"/>
          </p:cNvPicPr>
          <p:nvPr/>
        </p:nvPicPr>
        <p:blipFill>
          <a:blip r:embed="rId3"/>
          <a:stretch>
            <a:fillRect/>
          </a:stretch>
        </p:blipFill>
        <p:spPr>
          <a:xfrm>
            <a:off x="6233694" y="3563998"/>
            <a:ext cx="5816239" cy="3501037"/>
          </a:xfrm>
          <a:prstGeom prst="rect">
            <a:avLst/>
          </a:prstGeom>
        </p:spPr>
      </p:pic>
      <p:sp>
        <p:nvSpPr>
          <p:cNvPr id="8" name="TextBox 7">
            <a:extLst>
              <a:ext uri="{FF2B5EF4-FFF2-40B4-BE49-F238E27FC236}">
                <a16:creationId xmlns:a16="http://schemas.microsoft.com/office/drawing/2014/main" id="{D8D105EA-100F-A1C4-0B17-142EE2FA98D4}"/>
              </a:ext>
            </a:extLst>
          </p:cNvPr>
          <p:cNvSpPr txBox="1"/>
          <p:nvPr/>
        </p:nvSpPr>
        <p:spPr>
          <a:xfrm>
            <a:off x="652608" y="6318736"/>
            <a:ext cx="4134465"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Herzfeld, U. &amp; Middleton, R, et. al (2024)</a:t>
            </a:r>
          </a:p>
        </p:txBody>
      </p:sp>
    </p:spTree>
    <p:extLst>
      <p:ext uri="{BB962C8B-B14F-4D97-AF65-F5344CB8AC3E}">
        <p14:creationId xmlns:p14="http://schemas.microsoft.com/office/powerpoint/2010/main" val="1168886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E3602-9C76-4F76-7B09-A81C7BF9D76A}"/>
              </a:ext>
            </a:extLst>
          </p:cNvPr>
          <p:cNvSpPr>
            <a:spLocks noGrp="1"/>
          </p:cNvSpPr>
          <p:nvPr>
            <p:ph type="title"/>
          </p:nvPr>
        </p:nvSpPr>
        <p:spPr>
          <a:xfrm>
            <a:off x="838200" y="68526"/>
            <a:ext cx="10515600" cy="1325563"/>
          </a:xfrm>
        </p:spPr>
        <p:txBody>
          <a:bodyPr>
            <a:normAutofit/>
          </a:bodyPr>
          <a:lstStyle/>
          <a:p>
            <a:r>
              <a:rPr lang="en-US" sz="3400" dirty="0">
                <a:latin typeface="Times New Roman" panose="02020603050405020304" pitchFamily="18" charset="0"/>
                <a:cs typeface="Times New Roman" panose="02020603050405020304" pitchFamily="18" charset="0"/>
              </a:rPr>
              <a:t>Pre-Surge State</a:t>
            </a:r>
          </a:p>
        </p:txBody>
      </p:sp>
      <p:sp>
        <p:nvSpPr>
          <p:cNvPr id="3" name="Content Placeholder 2">
            <a:extLst>
              <a:ext uri="{FF2B5EF4-FFF2-40B4-BE49-F238E27FC236}">
                <a16:creationId xmlns:a16="http://schemas.microsoft.com/office/drawing/2014/main" id="{8EBCEF55-36AC-4C30-4A8D-D574D06CAF4D}"/>
              </a:ext>
            </a:extLst>
          </p:cNvPr>
          <p:cNvSpPr>
            <a:spLocks noGrp="1"/>
          </p:cNvSpPr>
          <p:nvPr>
            <p:ph idx="1"/>
          </p:nvPr>
        </p:nvSpPr>
        <p:spPr>
          <a:xfrm>
            <a:off x="838200" y="1190024"/>
            <a:ext cx="10515600" cy="4351338"/>
          </a:xfrm>
        </p:spPr>
        <p:txBody>
          <a:bodyPr>
            <a:normAutofit/>
          </a:bodyPr>
          <a:lstStyle/>
          <a:p>
            <a:r>
              <a:rPr lang="en-US" sz="1800" dirty="0">
                <a:latin typeface="Times New Roman" panose="02020603050405020304" pitchFamily="18" charset="0"/>
                <a:cs typeface="Times New Roman" panose="02020603050405020304" pitchFamily="18" charset="0"/>
              </a:rPr>
              <a:t>Last surged 1935/36,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current surge 2016-current</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Limited connectivity to bed</a:t>
            </a:r>
          </a:p>
          <a:p>
            <a:pPr lvl="1"/>
            <a:r>
              <a:rPr lang="en-US" sz="1800" dirty="0">
                <a:latin typeface="Times New Roman" panose="02020603050405020304" pitchFamily="18" charset="0"/>
                <a:cs typeface="Times New Roman" panose="02020603050405020304" pitchFamily="18" charset="0"/>
              </a:rPr>
              <a:t>Some ponding in upper crevasse province</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Supraglacial runoff </a:t>
            </a:r>
          </a:p>
          <a:p>
            <a:pPr lvl="1"/>
            <a:r>
              <a:rPr lang="en-US" sz="1800" dirty="0">
                <a:latin typeface="Times New Roman" panose="02020603050405020304" pitchFamily="18" charset="0"/>
                <a:cs typeface="Times New Roman" panose="02020603050405020304" pitchFamily="18" charset="0"/>
              </a:rPr>
              <a:t>Melt streams and pond(s)</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Regions of seasonal acceleration</a:t>
            </a:r>
          </a:p>
        </p:txBody>
      </p:sp>
      <p:pic>
        <p:nvPicPr>
          <p:cNvPr id="5" name="Picture 4" descr="A map of a mountain range&#10;&#10;AI-generated content may be incorrect.">
            <a:extLst>
              <a:ext uri="{FF2B5EF4-FFF2-40B4-BE49-F238E27FC236}">
                <a16:creationId xmlns:a16="http://schemas.microsoft.com/office/drawing/2014/main" id="{6AB26498-96B1-13B0-3DA9-F81BADE5A940}"/>
              </a:ext>
            </a:extLst>
          </p:cNvPr>
          <p:cNvPicPr>
            <a:picLocks noChangeAspect="1"/>
          </p:cNvPicPr>
          <p:nvPr/>
        </p:nvPicPr>
        <p:blipFill>
          <a:blip r:embed="rId3"/>
          <a:stretch>
            <a:fillRect/>
          </a:stretch>
        </p:blipFill>
        <p:spPr>
          <a:xfrm>
            <a:off x="7131610" y="245559"/>
            <a:ext cx="4209432" cy="3964222"/>
          </a:xfrm>
          <a:prstGeom prst="rect">
            <a:avLst/>
          </a:prstGeom>
        </p:spPr>
      </p:pic>
      <p:pic>
        <p:nvPicPr>
          <p:cNvPr id="7" name="Picture 6" descr="A white sheet with a black background&#10;&#10;AI-generated content may be incorrect.">
            <a:extLst>
              <a:ext uri="{FF2B5EF4-FFF2-40B4-BE49-F238E27FC236}">
                <a16:creationId xmlns:a16="http://schemas.microsoft.com/office/drawing/2014/main" id="{E9891B03-6C26-9C26-8CB4-29F8D9AAABE3}"/>
              </a:ext>
            </a:extLst>
          </p:cNvPr>
          <p:cNvPicPr>
            <a:picLocks noChangeAspect="1"/>
          </p:cNvPicPr>
          <p:nvPr/>
        </p:nvPicPr>
        <p:blipFill>
          <a:blip r:embed="rId4"/>
          <a:stretch>
            <a:fillRect/>
          </a:stretch>
        </p:blipFill>
        <p:spPr>
          <a:xfrm>
            <a:off x="2065351" y="4195762"/>
            <a:ext cx="8338106" cy="2721180"/>
          </a:xfrm>
          <a:prstGeom prst="rect">
            <a:avLst/>
          </a:prstGeom>
        </p:spPr>
      </p:pic>
      <p:sp>
        <p:nvSpPr>
          <p:cNvPr id="4" name="TextBox 3">
            <a:extLst>
              <a:ext uri="{FF2B5EF4-FFF2-40B4-BE49-F238E27FC236}">
                <a16:creationId xmlns:a16="http://schemas.microsoft.com/office/drawing/2014/main" id="{A4C41A6B-875E-831B-7579-AB23C515C067}"/>
              </a:ext>
            </a:extLst>
          </p:cNvPr>
          <p:cNvSpPr txBox="1"/>
          <p:nvPr/>
        </p:nvSpPr>
        <p:spPr>
          <a:xfrm>
            <a:off x="2435087" y="4373217"/>
            <a:ext cx="1140184"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Upper-crevasse</a:t>
            </a:r>
          </a:p>
        </p:txBody>
      </p:sp>
      <p:sp>
        <p:nvSpPr>
          <p:cNvPr id="6" name="TextBox 5">
            <a:extLst>
              <a:ext uri="{FF2B5EF4-FFF2-40B4-BE49-F238E27FC236}">
                <a16:creationId xmlns:a16="http://schemas.microsoft.com/office/drawing/2014/main" id="{C37EADEC-D56D-91CA-8926-2EB8C2951254}"/>
              </a:ext>
            </a:extLst>
          </p:cNvPr>
          <p:cNvSpPr txBox="1"/>
          <p:nvPr/>
        </p:nvSpPr>
        <p:spPr>
          <a:xfrm>
            <a:off x="6574276" y="4373217"/>
            <a:ext cx="1204176"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Middle-crevasse</a:t>
            </a:r>
          </a:p>
        </p:txBody>
      </p:sp>
      <p:sp>
        <p:nvSpPr>
          <p:cNvPr id="8" name="TextBox 7">
            <a:extLst>
              <a:ext uri="{FF2B5EF4-FFF2-40B4-BE49-F238E27FC236}">
                <a16:creationId xmlns:a16="http://schemas.microsoft.com/office/drawing/2014/main" id="{14436F50-2501-83A0-50EB-885613522285}"/>
              </a:ext>
            </a:extLst>
          </p:cNvPr>
          <p:cNvSpPr txBox="1"/>
          <p:nvPr/>
        </p:nvSpPr>
        <p:spPr>
          <a:xfrm>
            <a:off x="8173340" y="4358776"/>
            <a:ext cx="707245" cy="461665"/>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Chaos-</a:t>
            </a:r>
            <a:br>
              <a:rPr lang="en-US" sz="1200" dirty="0">
                <a:solidFill>
                  <a:schemeClr val="bg1"/>
                </a:solidFill>
                <a:latin typeface="Times New Roman" panose="02020603050405020304" pitchFamily="18" charset="0"/>
                <a:cs typeface="Times New Roman" panose="02020603050405020304" pitchFamily="18" charset="0"/>
              </a:rPr>
            </a:br>
            <a:r>
              <a:rPr lang="en-US" sz="1200" dirty="0">
                <a:solidFill>
                  <a:schemeClr val="bg1"/>
                </a:solidFill>
                <a:latin typeface="Times New Roman" panose="02020603050405020304" pitchFamily="18" charset="0"/>
                <a:cs typeface="Times New Roman" panose="02020603050405020304" pitchFamily="18" charset="0"/>
              </a:rPr>
              <a:t>crevasse</a:t>
            </a:r>
          </a:p>
        </p:txBody>
      </p:sp>
      <p:cxnSp>
        <p:nvCxnSpPr>
          <p:cNvPr id="9" name="Straight Arrow Connector 8">
            <a:extLst>
              <a:ext uri="{FF2B5EF4-FFF2-40B4-BE49-F238E27FC236}">
                <a16:creationId xmlns:a16="http://schemas.microsoft.com/office/drawing/2014/main" id="{ECB80BF7-CC66-7111-9CCD-F50C4C8243DE}"/>
              </a:ext>
            </a:extLst>
          </p:cNvPr>
          <p:cNvCxnSpPr>
            <a:cxnSpLocks/>
          </p:cNvCxnSpPr>
          <p:nvPr/>
        </p:nvCxnSpPr>
        <p:spPr>
          <a:xfrm flipH="1">
            <a:off x="4681330" y="2484783"/>
            <a:ext cx="3717235" cy="1888434"/>
          </a:xfrm>
          <a:prstGeom prst="straightConnector1">
            <a:avLst/>
          </a:prstGeom>
          <a:ln w="3810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8FE2936-B965-D65F-5A9A-BCA25CEA6527}"/>
              </a:ext>
            </a:extLst>
          </p:cNvPr>
          <p:cNvCxnSpPr>
            <a:cxnSpLocks/>
          </p:cNvCxnSpPr>
          <p:nvPr/>
        </p:nvCxnSpPr>
        <p:spPr>
          <a:xfrm flipH="1">
            <a:off x="6689035" y="2731267"/>
            <a:ext cx="2406362" cy="1627509"/>
          </a:xfrm>
          <a:prstGeom prst="straightConnector1">
            <a:avLst/>
          </a:prstGeom>
          <a:ln w="3810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FDAA2DE-7A18-A001-2B95-8A92204395AC}"/>
              </a:ext>
            </a:extLst>
          </p:cNvPr>
          <p:cNvCxnSpPr>
            <a:cxnSpLocks/>
          </p:cNvCxnSpPr>
          <p:nvPr/>
        </p:nvCxnSpPr>
        <p:spPr>
          <a:xfrm flipH="1">
            <a:off x="9253330" y="2852530"/>
            <a:ext cx="725557" cy="1506246"/>
          </a:xfrm>
          <a:prstGeom prst="straightConnector1">
            <a:avLst/>
          </a:prstGeom>
          <a:ln w="3810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9532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EAEDD-0504-746D-DF54-FFAC9E1B33BF}"/>
            </a:ext>
          </a:extLst>
        </p:cNvPr>
        <p:cNvGrpSpPr/>
        <p:nvPr/>
      </p:nvGrpSpPr>
      <p:grpSpPr>
        <a:xfrm>
          <a:off x="0" y="0"/>
          <a:ext cx="0" cy="0"/>
          <a:chOff x="0" y="0"/>
          <a:chExt cx="0" cy="0"/>
        </a:xfrm>
      </p:grpSpPr>
      <p:pic>
        <p:nvPicPr>
          <p:cNvPr id="9" name="Picture 8" descr="A black rectangle with white text&#10;&#10;AI-generated content may be incorrect.">
            <a:extLst>
              <a:ext uri="{FF2B5EF4-FFF2-40B4-BE49-F238E27FC236}">
                <a16:creationId xmlns:a16="http://schemas.microsoft.com/office/drawing/2014/main" id="{78ADCD6E-76C7-EC8A-3912-EE510DB0F35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9709387" y="1764064"/>
            <a:ext cx="2012549" cy="2012549"/>
          </a:xfrm>
          <a:prstGeom prst="rect">
            <a:avLst/>
          </a:prstGeom>
        </p:spPr>
      </p:pic>
      <p:sp>
        <p:nvSpPr>
          <p:cNvPr id="2" name="Title 1">
            <a:extLst>
              <a:ext uri="{FF2B5EF4-FFF2-40B4-BE49-F238E27FC236}">
                <a16:creationId xmlns:a16="http://schemas.microsoft.com/office/drawing/2014/main" id="{1633CFF2-1307-0ECF-2A6A-A21F42BCD71B}"/>
              </a:ext>
            </a:extLst>
          </p:cNvPr>
          <p:cNvSpPr>
            <a:spLocks noGrp="1"/>
          </p:cNvSpPr>
          <p:nvPr>
            <p:ph type="title"/>
          </p:nvPr>
        </p:nvSpPr>
        <p:spPr>
          <a:xfrm>
            <a:off x="464368" y="304870"/>
            <a:ext cx="2737513" cy="1325563"/>
          </a:xfrm>
        </p:spPr>
        <p:txBody>
          <a:bodyPr>
            <a:normAutofit/>
          </a:bodyPr>
          <a:lstStyle/>
          <a:p>
            <a:r>
              <a:rPr lang="en-US" sz="3400" dirty="0">
                <a:latin typeface="Times New Roman" panose="02020603050405020304" pitchFamily="18" charset="0"/>
                <a:cs typeface="Times New Roman" panose="02020603050405020304" pitchFamily="18" charset="0"/>
              </a:rPr>
              <a:t>Peak Surge State</a:t>
            </a:r>
          </a:p>
        </p:txBody>
      </p:sp>
      <p:sp>
        <p:nvSpPr>
          <p:cNvPr id="3" name="Content Placeholder 2">
            <a:extLst>
              <a:ext uri="{FF2B5EF4-FFF2-40B4-BE49-F238E27FC236}">
                <a16:creationId xmlns:a16="http://schemas.microsoft.com/office/drawing/2014/main" id="{56421145-CE0D-E7CC-2A9A-DF48F911AACF}"/>
              </a:ext>
            </a:extLst>
          </p:cNvPr>
          <p:cNvSpPr>
            <a:spLocks noGrp="1"/>
          </p:cNvSpPr>
          <p:nvPr>
            <p:ph idx="1"/>
          </p:nvPr>
        </p:nvSpPr>
        <p:spPr>
          <a:xfrm>
            <a:off x="286603" y="1956241"/>
            <a:ext cx="4790363" cy="4667250"/>
          </a:xfrm>
        </p:spPr>
        <p:txBody>
          <a:bodyPr>
            <a:normAutofit/>
          </a:bodyPr>
          <a:lstStyle/>
          <a:p>
            <a:r>
              <a:rPr lang="en-US" sz="2200" dirty="0">
                <a:latin typeface="Times New Roman" panose="02020603050405020304" pitchFamily="18" charset="0"/>
                <a:cs typeface="Times New Roman" panose="02020603050405020304" pitchFamily="18" charset="0"/>
              </a:rPr>
              <a:t>Early surge</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pPr lvl="1"/>
            <a:r>
              <a:rPr lang="en-US" sz="2200" dirty="0">
                <a:latin typeface="Times New Roman" panose="02020603050405020304" pitchFamily="18" charset="0"/>
                <a:cs typeface="Times New Roman" panose="02020603050405020304" pitchFamily="18" charset="0"/>
              </a:rPr>
              <a:t>Little</a:t>
            </a: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supraglacial </a:t>
            </a: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water</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pPr lvl="1"/>
            <a:r>
              <a:rPr lang="en-US" sz="2200" dirty="0">
                <a:latin typeface="Times New Roman" panose="02020603050405020304" pitchFamily="18" charset="0"/>
                <a:cs typeface="Times New Roman" panose="02020603050405020304" pitchFamily="18" charset="0"/>
              </a:rPr>
              <a:t>Acceleration </a:t>
            </a: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pattern indicates the propagation of the kinematic surge wave (2016-2017)</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pPr lvl="1"/>
            <a:r>
              <a:rPr lang="en-US" sz="2200" dirty="0">
                <a:latin typeface="Times New Roman" panose="02020603050405020304" pitchFamily="18" charset="0"/>
                <a:cs typeface="Times New Roman" panose="02020603050405020304" pitchFamily="18" charset="0"/>
              </a:rPr>
              <a:t>Water ponding expands in upper crevasse region in subsequent years</a:t>
            </a:r>
          </a:p>
          <a:p>
            <a:pPr lvl="1"/>
            <a:endParaRPr lang="en-US" sz="2200" dirty="0">
              <a:latin typeface="Times New Roman" panose="02020603050405020304" pitchFamily="18" charset="0"/>
              <a:cs typeface="Times New Roman" panose="02020603050405020304" pitchFamily="18" charset="0"/>
            </a:endParaRPr>
          </a:p>
          <a:p>
            <a:pPr lvl="1"/>
            <a:endParaRPr lang="en-US" sz="2200" dirty="0">
              <a:latin typeface="Times New Roman" panose="02020603050405020304" pitchFamily="18" charset="0"/>
              <a:cs typeface="Times New Roman" panose="02020603050405020304" pitchFamily="18" charset="0"/>
            </a:endParaRPr>
          </a:p>
        </p:txBody>
      </p:sp>
      <p:pic>
        <p:nvPicPr>
          <p:cNvPr id="5" name="Picture 4" descr="A comparison of a map of the earth&#10;&#10;AI-generated content may be incorrect.">
            <a:extLst>
              <a:ext uri="{FF2B5EF4-FFF2-40B4-BE49-F238E27FC236}">
                <a16:creationId xmlns:a16="http://schemas.microsoft.com/office/drawing/2014/main" id="{D1DDC5B2-B574-4C2E-FC66-36C494FF3F5E}"/>
              </a:ext>
            </a:extLst>
          </p:cNvPr>
          <p:cNvPicPr>
            <a:picLocks noChangeAspect="1"/>
          </p:cNvPicPr>
          <p:nvPr/>
        </p:nvPicPr>
        <p:blipFill>
          <a:blip r:embed="rId5"/>
          <a:srcRect l="782"/>
          <a:stretch>
            <a:fillRect/>
          </a:stretch>
        </p:blipFill>
        <p:spPr>
          <a:xfrm>
            <a:off x="3201881" y="668238"/>
            <a:ext cx="6234753" cy="2970229"/>
          </a:xfrm>
          <a:prstGeom prst="rect">
            <a:avLst/>
          </a:prstGeom>
        </p:spPr>
      </p:pic>
      <p:pic>
        <p:nvPicPr>
          <p:cNvPr id="7" name="Picture 6" descr="A satellite image of a land&#10;&#10;AI-generated content may be incorrect.">
            <a:extLst>
              <a:ext uri="{FF2B5EF4-FFF2-40B4-BE49-F238E27FC236}">
                <a16:creationId xmlns:a16="http://schemas.microsoft.com/office/drawing/2014/main" id="{48B44F4B-CB9C-ADDA-3DBC-49639756E01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9614399" y="-14678"/>
            <a:ext cx="2143789" cy="2143789"/>
          </a:xfrm>
          <a:prstGeom prst="rect">
            <a:avLst/>
          </a:prstGeom>
        </p:spPr>
      </p:pic>
      <p:pic>
        <p:nvPicPr>
          <p:cNvPr id="10" name="Picture 9" descr="A close-up of a pair of images&#10;&#10;AI-generated content may be incorrect.">
            <a:extLst>
              <a:ext uri="{FF2B5EF4-FFF2-40B4-BE49-F238E27FC236}">
                <a16:creationId xmlns:a16="http://schemas.microsoft.com/office/drawing/2014/main" id="{2F48BD6F-6E75-B5DF-2708-B52210DB2241}"/>
              </a:ext>
            </a:extLst>
          </p:cNvPr>
          <p:cNvPicPr>
            <a:picLocks noChangeAspect="1"/>
          </p:cNvPicPr>
          <p:nvPr/>
        </p:nvPicPr>
        <p:blipFill>
          <a:blip r:embed="rId8"/>
          <a:stretch>
            <a:fillRect/>
          </a:stretch>
        </p:blipFill>
        <p:spPr>
          <a:xfrm>
            <a:off x="5370473" y="3776613"/>
            <a:ext cx="6234753" cy="2854347"/>
          </a:xfrm>
          <a:prstGeom prst="rect">
            <a:avLst/>
          </a:prstGeom>
        </p:spPr>
      </p:pic>
    </p:spTree>
    <p:extLst>
      <p:ext uri="{BB962C8B-B14F-4D97-AF65-F5344CB8AC3E}">
        <p14:creationId xmlns:p14="http://schemas.microsoft.com/office/powerpoint/2010/main" val="1278132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F1F92-273F-58F7-3557-0024D59578C8}"/>
            </a:ext>
          </a:extLst>
        </p:cNvPr>
        <p:cNvGrpSpPr/>
        <p:nvPr/>
      </p:nvGrpSpPr>
      <p:grpSpPr>
        <a:xfrm>
          <a:off x="0" y="0"/>
          <a:ext cx="0" cy="0"/>
          <a:chOff x="0" y="0"/>
          <a:chExt cx="0" cy="0"/>
        </a:xfrm>
      </p:grpSpPr>
      <p:grpSp>
        <p:nvGrpSpPr>
          <p:cNvPr id="79" name="Group 78">
            <a:extLst>
              <a:ext uri="{FF2B5EF4-FFF2-40B4-BE49-F238E27FC236}">
                <a16:creationId xmlns:a16="http://schemas.microsoft.com/office/drawing/2014/main" id="{CA56F262-57AA-0052-41E5-87BC78776EF6}"/>
              </a:ext>
            </a:extLst>
          </p:cNvPr>
          <p:cNvGrpSpPr/>
          <p:nvPr/>
        </p:nvGrpSpPr>
        <p:grpSpPr>
          <a:xfrm rot="20958858">
            <a:off x="4582894" y="4525754"/>
            <a:ext cx="3203107" cy="3148747"/>
            <a:chOff x="3992198" y="98934"/>
            <a:chExt cx="3203107" cy="3148747"/>
          </a:xfrm>
        </p:grpSpPr>
        <p:grpSp>
          <p:nvGrpSpPr>
            <p:cNvPr id="78" name="Group 77">
              <a:extLst>
                <a:ext uri="{FF2B5EF4-FFF2-40B4-BE49-F238E27FC236}">
                  <a16:creationId xmlns:a16="http://schemas.microsoft.com/office/drawing/2014/main" id="{4C227F2E-6B03-B3C3-F2ED-7F5A39AFBDEE}"/>
                </a:ext>
              </a:extLst>
            </p:cNvPr>
            <p:cNvGrpSpPr/>
            <p:nvPr/>
          </p:nvGrpSpPr>
          <p:grpSpPr>
            <a:xfrm>
              <a:off x="3992198" y="98934"/>
              <a:ext cx="3203107" cy="3148747"/>
              <a:chOff x="4104693" y="1133783"/>
              <a:chExt cx="3203107" cy="3148747"/>
            </a:xfrm>
          </p:grpSpPr>
          <p:pic>
            <p:nvPicPr>
              <p:cNvPr id="18" name="Picture 17" descr="A close up of a green and black surface&#10;&#10;AI-generated content may be incorrect.">
                <a:extLst>
                  <a:ext uri="{FF2B5EF4-FFF2-40B4-BE49-F238E27FC236}">
                    <a16:creationId xmlns:a16="http://schemas.microsoft.com/office/drawing/2014/main" id="{08FA62F5-C84F-E046-8069-FC32EF718C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1" b="99419" l="16260" r="98916">
                            <a14:foregroundMark x1="21816" y1="63227" x2="12195" y2="83140"/>
                            <a14:foregroundMark x1="12195" y1="83140" x2="27371" y2="98692"/>
                            <a14:foregroundMark x1="27371" y1="98692" x2="51897" y2="99419"/>
                            <a14:foregroundMark x1="51897" y1="99419" x2="74255" y2="93459"/>
                            <a14:foregroundMark x1="74255" y1="93459" x2="97154" y2="94913"/>
                            <a14:foregroundMark x1="97154" y1="94913" x2="96206" y2="20640"/>
                            <a14:foregroundMark x1="96206" y1="20640" x2="73713" y2="14680"/>
                            <a14:foregroundMark x1="73713" y1="14680" x2="59621" y2="29942"/>
                            <a14:foregroundMark x1="63821" y1="13808" x2="98780" y2="95058"/>
                            <a14:foregroundMark x1="98780" y1="95058" x2="88618" y2="99419"/>
                            <a14:foregroundMark x1="71409" y1="11483" x2="96748" y2="727"/>
                            <a14:foregroundMark x1="96748" y1="727" x2="76152" y2="9448"/>
                            <a14:foregroundMark x1="76152" y1="9448" x2="73442" y2="8576"/>
                            <a14:foregroundMark x1="73442" y1="7849" x2="94580" y2="436"/>
                            <a14:foregroundMark x1="94580" y1="436" x2="98916" y2="436"/>
                            <a14:foregroundMark x1="20461" y1="66134" x2="16260" y2="88808"/>
                            <a14:foregroundMark x1="16260" y1="88808" x2="16260" y2="72820"/>
                          </a14:backgroundRemoval>
                        </a14:imgEffect>
                      </a14:imgLayer>
                    </a14:imgProps>
                  </a:ext>
                </a:extLst>
              </a:blip>
              <a:srcRect l="14654" t="2074"/>
              <a:stretch>
                <a:fillRect/>
              </a:stretch>
            </p:blipFill>
            <p:spPr>
              <a:xfrm rot="20475511" flipV="1">
                <a:off x="4842969" y="1133783"/>
                <a:ext cx="2464831" cy="2636562"/>
              </a:xfrm>
              <a:prstGeom prst="rect">
                <a:avLst/>
              </a:prstGeom>
              <a:ln w="38100" cap="rnd">
                <a:noFill/>
              </a:ln>
            </p:spPr>
          </p:pic>
          <p:sp>
            <p:nvSpPr>
              <p:cNvPr id="39" name="Rectangle 38">
                <a:extLst>
                  <a:ext uri="{FF2B5EF4-FFF2-40B4-BE49-F238E27FC236}">
                    <a16:creationId xmlns:a16="http://schemas.microsoft.com/office/drawing/2014/main" id="{C52CDE1A-AC86-D407-A3A1-F1B9C28FA82A}"/>
                  </a:ext>
                </a:extLst>
              </p:cNvPr>
              <p:cNvSpPr/>
              <p:nvPr/>
            </p:nvSpPr>
            <p:spPr>
              <a:xfrm rot="1691710">
                <a:off x="4104693" y="2886030"/>
                <a:ext cx="2890775" cy="1396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 name="Straight Connector 42">
              <a:extLst>
                <a:ext uri="{FF2B5EF4-FFF2-40B4-BE49-F238E27FC236}">
                  <a16:creationId xmlns:a16="http://schemas.microsoft.com/office/drawing/2014/main" id="{25B528D6-FA89-54CA-AFCB-BD59F2FAFF1A}"/>
                </a:ext>
              </a:extLst>
            </p:cNvPr>
            <p:cNvCxnSpPr>
              <a:cxnSpLocks/>
            </p:cNvCxnSpPr>
            <p:nvPr/>
          </p:nvCxnSpPr>
          <p:spPr>
            <a:xfrm flipH="1" flipV="1">
              <a:off x="4576860" y="1264746"/>
              <a:ext cx="2312268" cy="1247278"/>
            </a:xfrm>
            <a:prstGeom prst="line">
              <a:avLst/>
            </a:prstGeom>
            <a:ln w="38100">
              <a:no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A68B46F5-8073-E5BD-0B9E-1B1EEE35E8F8}"/>
              </a:ext>
            </a:extLst>
          </p:cNvPr>
          <p:cNvSpPr>
            <a:spLocks noGrp="1"/>
          </p:cNvSpPr>
          <p:nvPr>
            <p:ph type="title"/>
          </p:nvPr>
        </p:nvSpPr>
        <p:spPr>
          <a:xfrm>
            <a:off x="364378" y="238886"/>
            <a:ext cx="4664242" cy="1325563"/>
          </a:xfrm>
        </p:spPr>
        <p:txBody>
          <a:bodyPr>
            <a:normAutofit/>
          </a:bodyPr>
          <a:lstStyle/>
          <a:p>
            <a:r>
              <a:rPr lang="en-US" sz="3400" dirty="0">
                <a:latin typeface="Times New Roman" panose="02020603050405020304" pitchFamily="18" charset="0"/>
                <a:cs typeface="Times New Roman" panose="02020603050405020304" pitchFamily="18" charset="0"/>
              </a:rPr>
              <a:t>Mature Surge </a:t>
            </a:r>
            <a:br>
              <a:rPr lang="en-US" sz="3400" dirty="0">
                <a:latin typeface="Times New Roman" panose="02020603050405020304" pitchFamily="18" charset="0"/>
                <a:cs typeface="Times New Roman" panose="02020603050405020304" pitchFamily="18" charset="0"/>
              </a:rPr>
            </a:br>
            <a:r>
              <a:rPr lang="en-US" sz="3400" dirty="0">
                <a:latin typeface="Times New Roman" panose="02020603050405020304" pitchFamily="18" charset="0"/>
                <a:cs typeface="Times New Roman" panose="02020603050405020304" pitchFamily="18" charset="0"/>
              </a:rPr>
              <a:t>State </a:t>
            </a:r>
          </a:p>
        </p:txBody>
      </p:sp>
      <p:grpSp>
        <p:nvGrpSpPr>
          <p:cNvPr id="75" name="Group 74">
            <a:extLst>
              <a:ext uri="{FF2B5EF4-FFF2-40B4-BE49-F238E27FC236}">
                <a16:creationId xmlns:a16="http://schemas.microsoft.com/office/drawing/2014/main" id="{21C81191-FFA0-8536-7951-0FE841ACEA8A}"/>
              </a:ext>
            </a:extLst>
          </p:cNvPr>
          <p:cNvGrpSpPr/>
          <p:nvPr/>
        </p:nvGrpSpPr>
        <p:grpSpPr>
          <a:xfrm rot="20165482">
            <a:off x="8738493" y="3358021"/>
            <a:ext cx="2989692" cy="3118665"/>
            <a:chOff x="8585602" y="3242441"/>
            <a:chExt cx="2989692" cy="3118665"/>
          </a:xfrm>
        </p:grpSpPr>
        <p:pic>
          <p:nvPicPr>
            <p:cNvPr id="20" name="Picture 19" descr="A green and black surface&#10;&#10;AI-generated content may be incorrect.">
              <a:extLst>
                <a:ext uri="{FF2B5EF4-FFF2-40B4-BE49-F238E27FC236}">
                  <a16:creationId xmlns:a16="http://schemas.microsoft.com/office/drawing/2014/main" id="{93B81A24-07DA-4761-9FA1-1C0467DA17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56" b="96944" l="0" r="99854">
                          <a14:foregroundMark x1="54532" y1="80833" x2="40789" y2="96389"/>
                          <a14:foregroundMark x1="40789" y1="96389" x2="14620" y2="99306"/>
                          <a14:foregroundMark x1="14620" y1="99306" x2="292" y2="66111"/>
                          <a14:foregroundMark x1="292" y1="66111" x2="877" y2="5694"/>
                          <a14:foregroundMark x1="877" y1="5694" x2="20468" y2="556"/>
                          <a14:foregroundMark x1="20468" y1="556" x2="99854" y2="556"/>
                          <a14:foregroundMark x1="99854" y1="556" x2="94006" y2="39028"/>
                          <a14:foregroundMark x1="94006" y1="39028" x2="84795" y2="51528"/>
                          <a14:foregroundMark x1="97222" y1="34722" x2="96637" y2="16111"/>
                          <a14:foregroundMark x1="96637" y1="16111" x2="99123" y2="30972"/>
                          <a14:foregroundMark x1="51901" y1="85278" x2="34649" y2="96389"/>
                          <a14:foregroundMark x1="34649" y1="96389" x2="14620" y2="97083"/>
                          <a14:foregroundMark x1="14620" y1="97083" x2="32018" y2="87778"/>
                          <a14:foregroundMark x1="32018" y1="87778" x2="48099" y2="88333"/>
                          <a14:foregroundMark x1="14620" y1="95833" x2="1316" y2="22778"/>
                          <a14:foregroundMark x1="1316" y1="22778" x2="7164" y2="4861"/>
                          <a14:foregroundMark x1="7164" y1="4861" x2="22807" y2="20972"/>
                          <a14:foregroundMark x1="22807" y1="20972" x2="22661" y2="89861"/>
                          <a14:foregroundMark x1="22661" y1="89861" x2="4386" y2="97083"/>
                          <a14:foregroundMark x1="4386" y1="97083" x2="146" y2="97083"/>
                          <a14:foregroundMark x1="94006" y1="14167" x2="6579" y2="24861"/>
                          <a14:foregroundMark x1="6579" y1="24861" x2="99854" y2="556"/>
                          <a14:foregroundMark x1="99854" y1="556" x2="86257" y2="16111"/>
                          <a14:foregroundMark x1="86257" y1="16111" x2="80117" y2="15417"/>
                        </a14:backgroundRemoval>
                      </a14:imgEffect>
                    </a14:imgLayer>
                  </a14:imgProps>
                </a:ext>
              </a:extLst>
            </a:blip>
            <a:stretch>
              <a:fillRect/>
            </a:stretch>
          </p:blipFill>
          <p:spPr>
            <a:xfrm flipV="1">
              <a:off x="8585602" y="3306195"/>
              <a:ext cx="2902165" cy="3054911"/>
            </a:xfrm>
            <a:prstGeom prst="rect">
              <a:avLst/>
            </a:prstGeom>
            <a:ln w="38100">
              <a:noFill/>
            </a:ln>
          </p:spPr>
        </p:pic>
        <p:sp>
          <p:nvSpPr>
            <p:cNvPr id="49" name="Freeform 48">
              <a:extLst>
                <a:ext uri="{FF2B5EF4-FFF2-40B4-BE49-F238E27FC236}">
                  <a16:creationId xmlns:a16="http://schemas.microsoft.com/office/drawing/2014/main" id="{D086DC79-0D8D-473D-16B1-2C5E553BD5DC}"/>
                </a:ext>
              </a:extLst>
            </p:cNvPr>
            <p:cNvSpPr/>
            <p:nvPr/>
          </p:nvSpPr>
          <p:spPr>
            <a:xfrm>
              <a:off x="9973824" y="3242441"/>
              <a:ext cx="1601470" cy="2043792"/>
            </a:xfrm>
            <a:custGeom>
              <a:avLst/>
              <a:gdLst>
                <a:gd name="connsiteX0" fmla="*/ 0 w 1566041"/>
                <a:gd name="connsiteY0" fmla="*/ 0 h 2012731"/>
                <a:gd name="connsiteX1" fmla="*/ 1566041 w 1566041"/>
                <a:gd name="connsiteY1" fmla="*/ 2012731 h 2012731"/>
                <a:gd name="connsiteX2" fmla="*/ 1560786 w 1566041"/>
                <a:gd name="connsiteY2" fmla="*/ 26276 h 2012731"/>
                <a:gd name="connsiteX3" fmla="*/ 0 w 1566041"/>
                <a:gd name="connsiteY3" fmla="*/ 0 h 2012731"/>
              </a:gdLst>
              <a:ahLst/>
              <a:cxnLst>
                <a:cxn ang="0">
                  <a:pos x="connsiteX0" y="connsiteY0"/>
                </a:cxn>
                <a:cxn ang="0">
                  <a:pos x="connsiteX1" y="connsiteY1"/>
                </a:cxn>
                <a:cxn ang="0">
                  <a:pos x="connsiteX2" y="connsiteY2"/>
                </a:cxn>
                <a:cxn ang="0">
                  <a:pos x="connsiteX3" y="connsiteY3"/>
                </a:cxn>
              </a:cxnLst>
              <a:rect l="l" t="t" r="r" b="b"/>
              <a:pathLst>
                <a:path w="1566041" h="2012731">
                  <a:moveTo>
                    <a:pt x="0" y="0"/>
                  </a:moveTo>
                  <a:lnTo>
                    <a:pt x="1566041" y="2012731"/>
                  </a:lnTo>
                  <a:cubicBezTo>
                    <a:pt x="1564289" y="1350579"/>
                    <a:pt x="1562538" y="688428"/>
                    <a:pt x="1560786" y="26276"/>
                  </a:cubicBez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35F5163C-C5B5-1276-31B0-BA96CD3EAC31}"/>
                </a:ext>
              </a:extLst>
            </p:cNvPr>
            <p:cNvCxnSpPr>
              <a:cxnSpLocks/>
            </p:cNvCxnSpPr>
            <p:nvPr/>
          </p:nvCxnSpPr>
          <p:spPr>
            <a:xfrm flipH="1" flipV="1">
              <a:off x="9973824" y="3278773"/>
              <a:ext cx="1525143" cy="1936965"/>
            </a:xfrm>
            <a:prstGeom prst="line">
              <a:avLst/>
            </a:prstGeom>
            <a:ln w="38100">
              <a:noFill/>
            </a:ln>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7846CA6E-9B96-D731-6C5E-E09D8F1F0A70}"/>
              </a:ext>
            </a:extLst>
          </p:cNvPr>
          <p:cNvGrpSpPr/>
          <p:nvPr/>
        </p:nvGrpSpPr>
        <p:grpSpPr>
          <a:xfrm rot="21133386">
            <a:off x="7127975" y="-141043"/>
            <a:ext cx="4703438" cy="4352613"/>
            <a:chOff x="9345839" y="-4536"/>
            <a:chExt cx="3119237" cy="2574612"/>
          </a:xfrm>
        </p:grpSpPr>
        <p:pic>
          <p:nvPicPr>
            <p:cNvPr id="11" name="Picture 10" descr="A green object with a black background&#10;&#10;AI-generated content may be incorrect.">
              <a:extLst>
                <a:ext uri="{FF2B5EF4-FFF2-40B4-BE49-F238E27FC236}">
                  <a16:creationId xmlns:a16="http://schemas.microsoft.com/office/drawing/2014/main" id="{8BBDC3E6-F61E-5F57-9C74-920DE6A905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721" b="99522" l="2424" r="96589">
                          <a14:foregroundMark x1="8887" y1="75239" x2="10592" y2="58413"/>
                          <a14:foregroundMark x1="2424" y1="66539" x2="2424" y2="66539"/>
                          <a14:foregroundMark x1="17056" y1="87667" x2="31059" y2="99522"/>
                          <a14:foregroundMark x1="31059" y1="99522" x2="45153" y2="88337"/>
                          <a14:foregroundMark x1="72185" y1="7738" x2="88510" y2="6597"/>
                          <a14:foregroundMark x1="88510" y1="6597" x2="95242" y2="23901"/>
                          <a14:foregroundMark x1="95242" y1="23901" x2="89048" y2="34130"/>
                          <a14:foregroundMark x1="72083" y1="7266" x2="89048" y2="7935"/>
                          <a14:foregroundMark x1="76122" y1="4780" x2="81957" y2="1721"/>
                          <a14:foregroundMark x1="96589" y1="18547" x2="96589" y2="18547"/>
                          <a14:backgroundMark x1="56284" y1="16635" x2="56822" y2="17304"/>
                          <a14:backgroundMark x1="56822" y1="17878" x2="71903" y2="7266"/>
                          <a14:backgroundMark x1="71903" y1="7266" x2="71454" y2="7266"/>
                        </a14:backgroundRemoval>
                      </a14:imgEffect>
                    </a14:imgLayer>
                  </a14:imgProps>
                </a:ext>
              </a:extLst>
            </a:blip>
            <a:stretch>
              <a:fillRect/>
            </a:stretch>
          </p:blipFill>
          <p:spPr>
            <a:xfrm rot="20411683" flipV="1">
              <a:off x="9467544" y="-4536"/>
              <a:ext cx="2741986" cy="2574612"/>
            </a:xfrm>
            <a:prstGeom prst="rect">
              <a:avLst/>
            </a:prstGeom>
          </p:spPr>
        </p:pic>
        <p:sp>
          <p:nvSpPr>
            <p:cNvPr id="12" name="Oval 11">
              <a:extLst>
                <a:ext uri="{FF2B5EF4-FFF2-40B4-BE49-F238E27FC236}">
                  <a16:creationId xmlns:a16="http://schemas.microsoft.com/office/drawing/2014/main" id="{3CB590A9-0CE3-8BAA-AC31-ECB0F8F76A5F}"/>
                </a:ext>
              </a:extLst>
            </p:cNvPr>
            <p:cNvSpPr/>
            <p:nvPr/>
          </p:nvSpPr>
          <p:spPr>
            <a:xfrm rot="18819590">
              <a:off x="11986993" y="1311641"/>
              <a:ext cx="380651" cy="5755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EE14B0B-3568-E0FD-B000-37C6286A707E}"/>
                </a:ext>
              </a:extLst>
            </p:cNvPr>
            <p:cNvSpPr/>
            <p:nvPr/>
          </p:nvSpPr>
          <p:spPr>
            <a:xfrm rot="2410867">
              <a:off x="9345839" y="1145244"/>
              <a:ext cx="545359" cy="3835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extBox 57">
            <a:extLst>
              <a:ext uri="{FF2B5EF4-FFF2-40B4-BE49-F238E27FC236}">
                <a16:creationId xmlns:a16="http://schemas.microsoft.com/office/drawing/2014/main" id="{B7860006-D04D-C35A-A2A5-9C69824ED82F}"/>
              </a:ext>
            </a:extLst>
          </p:cNvPr>
          <p:cNvSpPr txBox="1"/>
          <p:nvPr/>
        </p:nvSpPr>
        <p:spPr>
          <a:xfrm>
            <a:off x="9492474" y="130850"/>
            <a:ext cx="2631490"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Middle Crevasse Region;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August 2019</a:t>
            </a:r>
          </a:p>
        </p:txBody>
      </p:sp>
      <p:sp>
        <p:nvSpPr>
          <p:cNvPr id="3" name="Content Placeholder 2">
            <a:extLst>
              <a:ext uri="{FF2B5EF4-FFF2-40B4-BE49-F238E27FC236}">
                <a16:creationId xmlns:a16="http://schemas.microsoft.com/office/drawing/2014/main" id="{134D061E-2C41-6284-83F3-38EA36563959}"/>
              </a:ext>
            </a:extLst>
          </p:cNvPr>
          <p:cNvSpPr>
            <a:spLocks noGrp="1"/>
          </p:cNvSpPr>
          <p:nvPr>
            <p:ph idx="1"/>
          </p:nvPr>
        </p:nvSpPr>
        <p:spPr>
          <a:xfrm>
            <a:off x="181249" y="2212136"/>
            <a:ext cx="3288344" cy="4608111"/>
          </a:xfrm>
        </p:spPr>
        <p:txBody>
          <a:bodyPr>
            <a:normAutofit fontScale="92500" lnSpcReduction="10000"/>
          </a:bodyPr>
          <a:lstStyle/>
          <a:p>
            <a:r>
              <a:rPr lang="en-US" sz="2000" dirty="0">
                <a:latin typeface="Times New Roman" panose="02020603050405020304" pitchFamily="18" charset="0"/>
                <a:cs typeface="Times New Roman" panose="02020603050405020304" pitchFamily="18" charset="0"/>
              </a:rPr>
              <a:t>2018-current</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Water ponding in the margins occurs at the surface a year after acceleration in the margins</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Acceleration patterns and subsequent surface ponding indicate localized drainage system inefficiencies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Warrants future exploration of surface acceleration, basal sliding, and supraglacial water connection</a:t>
            </a:r>
          </a:p>
          <a:p>
            <a:pPr lvl="1"/>
            <a:endParaRPr lang="en-US" sz="2000" dirty="0">
              <a:latin typeface="Times New Roman" panose="02020603050405020304" pitchFamily="18" charset="0"/>
              <a:cs typeface="Times New Roman" panose="02020603050405020304" pitchFamily="18" charset="0"/>
            </a:endParaRPr>
          </a:p>
          <a:p>
            <a:pPr lvl="1"/>
            <a:endParaRPr lang="en-US" sz="2000" dirty="0">
              <a:latin typeface="Times New Roman" panose="02020603050405020304" pitchFamily="18" charset="0"/>
              <a:cs typeface="Times New Roman" panose="02020603050405020304" pitchFamily="18" charset="0"/>
            </a:endParaRPr>
          </a:p>
        </p:txBody>
      </p:sp>
      <p:pic>
        <p:nvPicPr>
          <p:cNvPr id="40" name="Picture 39" descr="A map of a mountain range&#10;&#10;AI-generated content may be incorrect.">
            <a:extLst>
              <a:ext uri="{FF2B5EF4-FFF2-40B4-BE49-F238E27FC236}">
                <a16:creationId xmlns:a16="http://schemas.microsoft.com/office/drawing/2014/main" id="{F61C1A64-819F-4A8F-A2E6-FB50084C7638}"/>
              </a:ext>
            </a:extLst>
          </p:cNvPr>
          <p:cNvPicPr>
            <a:picLocks noChangeAspect="1"/>
          </p:cNvPicPr>
          <p:nvPr/>
        </p:nvPicPr>
        <p:blipFill>
          <a:blip r:embed="rId9"/>
          <a:srcRect l="11746" t="3320" r="12130"/>
          <a:stretch>
            <a:fillRect/>
          </a:stretch>
        </p:blipFill>
        <p:spPr>
          <a:xfrm>
            <a:off x="3399886" y="327800"/>
            <a:ext cx="3695038" cy="3520682"/>
          </a:xfrm>
          <a:prstGeom prst="rect">
            <a:avLst/>
          </a:prstGeom>
        </p:spPr>
      </p:pic>
      <p:cxnSp>
        <p:nvCxnSpPr>
          <p:cNvPr id="33" name="Straight Arrow Connector 32">
            <a:extLst>
              <a:ext uri="{FF2B5EF4-FFF2-40B4-BE49-F238E27FC236}">
                <a16:creationId xmlns:a16="http://schemas.microsoft.com/office/drawing/2014/main" id="{D05A6D59-87B1-D7BD-A61D-D3B9D5EC5128}"/>
              </a:ext>
            </a:extLst>
          </p:cNvPr>
          <p:cNvCxnSpPr>
            <a:cxnSpLocks/>
            <a:endCxn id="87" idx="0"/>
          </p:cNvCxnSpPr>
          <p:nvPr/>
        </p:nvCxnSpPr>
        <p:spPr>
          <a:xfrm flipH="1">
            <a:off x="5295783" y="1290918"/>
            <a:ext cx="2073205" cy="950771"/>
          </a:xfrm>
          <a:prstGeom prst="straightConnector1">
            <a:avLst/>
          </a:prstGeom>
          <a:ln w="3810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87" name="Oval 86">
            <a:extLst>
              <a:ext uri="{FF2B5EF4-FFF2-40B4-BE49-F238E27FC236}">
                <a16:creationId xmlns:a16="http://schemas.microsoft.com/office/drawing/2014/main" id="{006C143A-0909-8154-093E-BF1FDF2929DE}"/>
              </a:ext>
            </a:extLst>
          </p:cNvPr>
          <p:cNvSpPr/>
          <p:nvPr/>
        </p:nvSpPr>
        <p:spPr>
          <a:xfrm rot="870653">
            <a:off x="4756387" y="2233407"/>
            <a:ext cx="948680" cy="5192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Arrow Connector 43">
            <a:extLst>
              <a:ext uri="{FF2B5EF4-FFF2-40B4-BE49-F238E27FC236}">
                <a16:creationId xmlns:a16="http://schemas.microsoft.com/office/drawing/2014/main" id="{8E9DB01E-ACCD-AB72-3258-D2250BCC9C42}"/>
              </a:ext>
            </a:extLst>
          </p:cNvPr>
          <p:cNvCxnSpPr>
            <a:cxnSpLocks/>
            <a:stCxn id="13" idx="4"/>
          </p:cNvCxnSpPr>
          <p:nvPr/>
        </p:nvCxnSpPr>
        <p:spPr>
          <a:xfrm flipH="1">
            <a:off x="6938645" y="2662392"/>
            <a:ext cx="457027" cy="1312875"/>
          </a:xfrm>
          <a:prstGeom prst="straightConnector1">
            <a:avLst/>
          </a:prstGeom>
          <a:ln w="3810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3D2B8AAA-C2AD-B953-02C8-D0D665186E65}"/>
              </a:ext>
            </a:extLst>
          </p:cNvPr>
          <p:cNvCxnSpPr>
            <a:cxnSpLocks/>
            <a:stCxn id="12" idx="2"/>
          </p:cNvCxnSpPr>
          <p:nvPr/>
        </p:nvCxnSpPr>
        <p:spPr>
          <a:xfrm flipH="1">
            <a:off x="10535920" y="2566815"/>
            <a:ext cx="727789" cy="1558145"/>
          </a:xfrm>
          <a:prstGeom prst="straightConnector1">
            <a:avLst/>
          </a:prstGeom>
          <a:ln w="38100">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1226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4027</TotalTime>
  <Words>2607</Words>
  <Application>Microsoft Macintosh PowerPoint</Application>
  <PresentationFormat>Widescreen</PresentationFormat>
  <Paragraphs>128</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Aptos Display</vt:lpstr>
      <vt:lpstr>Arial</vt:lpstr>
      <vt:lpstr>Cambria Math</vt:lpstr>
      <vt:lpstr>Helvetica</vt:lpstr>
      <vt:lpstr>Times New Roman</vt:lpstr>
      <vt:lpstr>Office Theme</vt:lpstr>
      <vt:lpstr>Supraglacial Water Signatures Reflect  Changes in Ice Dynamics  A Case Study of the Surge of Negribreen, Svalbard</vt:lpstr>
      <vt:lpstr>Negribreen Glacier System, Svalbard</vt:lpstr>
      <vt:lpstr>Surging and the critical role of water in surge events </vt:lpstr>
      <vt:lpstr>Subglacial water drives glacial acceleration</vt:lpstr>
      <vt:lpstr>Spectral Classification</vt:lpstr>
      <vt:lpstr>Ice Surface Height Information (DDA-Ice)</vt:lpstr>
      <vt:lpstr>Pre-Surge State</vt:lpstr>
      <vt:lpstr>Peak Surge State</vt:lpstr>
      <vt:lpstr>Mature Surge  State </vt:lpstr>
      <vt:lpstr>Mature Surge  State </vt:lpstr>
      <vt:lpstr>Conclusions and Future Work</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Middleton</dc:creator>
  <cp:lastModifiedBy>Rachel Middleton</cp:lastModifiedBy>
  <cp:revision>30</cp:revision>
  <dcterms:created xsi:type="dcterms:W3CDTF">2025-06-03T17:19:58Z</dcterms:created>
  <dcterms:modified xsi:type="dcterms:W3CDTF">2025-06-09T15:30:57Z</dcterms:modified>
</cp:coreProperties>
</file>