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4" r:id="rId4"/>
    <p:sldId id="281" r:id="rId5"/>
    <p:sldId id="259" r:id="rId6"/>
    <p:sldId id="282" r:id="rId7"/>
    <p:sldId id="310" r:id="rId8"/>
    <p:sldId id="283" r:id="rId9"/>
    <p:sldId id="315" r:id="rId10"/>
    <p:sldId id="314" r:id="rId11"/>
    <p:sldId id="316" r:id="rId12"/>
    <p:sldId id="298" r:id="rId13"/>
    <p:sldId id="288" r:id="rId14"/>
    <p:sldId id="269" r:id="rId15"/>
    <p:sldId id="270" r:id="rId16"/>
    <p:sldId id="272" r:id="rId17"/>
    <p:sldId id="295" r:id="rId18"/>
    <p:sldId id="290" r:id="rId19"/>
    <p:sldId id="275" r:id="rId20"/>
    <p:sldId id="301" r:id="rId21"/>
    <p:sldId id="302" r:id="rId22"/>
    <p:sldId id="304" r:id="rId23"/>
    <p:sldId id="305" r:id="rId24"/>
    <p:sldId id="308" r:id="rId25"/>
    <p:sldId id="309" r:id="rId26"/>
    <p:sldId id="276" r:id="rId27"/>
    <p:sldId id="296" r:id="rId28"/>
    <p:sldId id="31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B28"/>
    <a:srgbClr val="47D45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78" autoAdjust="0"/>
  </p:normalViewPr>
  <p:slideViewPr>
    <p:cSldViewPr snapToGrid="0">
      <p:cViewPr varScale="1">
        <p:scale>
          <a:sx n="71" d="100"/>
          <a:sy n="71" d="100"/>
        </p:scale>
        <p:origin x="1266" y="7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0B463-AC09-47D4-A49A-DF686CE1E2A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F6B92C6-2630-49C5-A5FD-47693EAA89B9}">
      <dgm:prSet phldrT="[Text]" custT="1"/>
      <dgm:spPr/>
      <dgm:t>
        <a:bodyPr/>
        <a:lstStyle/>
        <a:p>
          <a:r>
            <a:rPr lang="en-AU" sz="2000" dirty="0">
              <a:latin typeface="Arial" panose="020B0604020202020204" pitchFamily="34" charset="0"/>
              <a:cs typeface="Arial" panose="020B0604020202020204" pitchFamily="34" charset="0"/>
            </a:rPr>
            <a:t>Reliable Modelling of Atmospheric Emissions</a:t>
          </a:r>
        </a:p>
      </dgm:t>
    </dgm:pt>
    <dgm:pt modelId="{CC6B3228-B2B4-492D-BE30-E05BE323E386}" type="parTrans" cxnId="{33511B82-64C5-438C-B745-CE0A11892AAD}">
      <dgm:prSet/>
      <dgm:spPr/>
      <dgm:t>
        <a:bodyPr/>
        <a:lstStyle/>
        <a:p>
          <a:endParaRPr lang="en-AU" sz="1100"/>
        </a:p>
      </dgm:t>
    </dgm:pt>
    <dgm:pt modelId="{4A806D9F-C07F-4860-B795-54C75C2B2649}" type="sibTrans" cxnId="{33511B82-64C5-438C-B745-CE0A11892AAD}">
      <dgm:prSet/>
      <dgm:spPr/>
      <dgm:t>
        <a:bodyPr/>
        <a:lstStyle/>
        <a:p>
          <a:endParaRPr lang="en-AU" sz="1100"/>
        </a:p>
      </dgm:t>
    </dgm:pt>
    <dgm:pt modelId="{185283C4-38D1-4B0C-A0EC-2BE8C58047D2}">
      <dgm:prSet phldrT="[Text]" custT="1"/>
      <dgm:spPr/>
      <dgm:t>
        <a:bodyPr/>
        <a:lstStyle/>
        <a:p>
          <a:r>
            <a:rPr lang="en-AU" sz="2000" dirty="0">
              <a:latin typeface="Arial" panose="020B0604020202020204" pitchFamily="34" charset="0"/>
              <a:cs typeface="Arial" panose="020B0604020202020204" pitchFamily="34" charset="0"/>
            </a:rPr>
            <a:t>Future Climate Research</a:t>
          </a:r>
        </a:p>
      </dgm:t>
    </dgm:pt>
    <dgm:pt modelId="{960D6098-7CBF-4A52-BDA1-17F7EB82697A}" type="parTrans" cxnId="{50C633EB-68C5-43F5-8EA6-3847C216FB8D}">
      <dgm:prSet/>
      <dgm:spPr/>
      <dgm:t>
        <a:bodyPr/>
        <a:lstStyle/>
        <a:p>
          <a:endParaRPr lang="en-AU" sz="1100"/>
        </a:p>
      </dgm:t>
    </dgm:pt>
    <dgm:pt modelId="{F3768424-E664-4CCF-9852-0912FA60B775}" type="sibTrans" cxnId="{50C633EB-68C5-43F5-8EA6-3847C216FB8D}">
      <dgm:prSet/>
      <dgm:spPr/>
      <dgm:t>
        <a:bodyPr/>
        <a:lstStyle/>
        <a:p>
          <a:endParaRPr lang="en-AU" sz="1100"/>
        </a:p>
      </dgm:t>
    </dgm:pt>
    <dgm:pt modelId="{27648F87-6878-4A4A-9963-19B6690F363D}">
      <dgm:prSet phldrT="[Text]" custT="1"/>
      <dgm:spPr/>
      <dgm:t>
        <a:bodyPr/>
        <a:lstStyle/>
        <a:p>
          <a:r>
            <a:rPr lang="en-AU" sz="2000" dirty="0">
              <a:latin typeface="Arial" panose="020B0604020202020204" pitchFamily="34" charset="0"/>
              <a:cs typeface="Arial" panose="020B0604020202020204" pitchFamily="34" charset="0"/>
            </a:rPr>
            <a:t>Emission Studies</a:t>
          </a:r>
        </a:p>
      </dgm:t>
    </dgm:pt>
    <dgm:pt modelId="{AE3AEBA1-4C07-4B7B-954E-8B6CD56B92F4}" type="parTrans" cxnId="{FE1BCD60-BD17-4339-BA23-2713DEE4F09B}">
      <dgm:prSet/>
      <dgm:spPr/>
      <dgm:t>
        <a:bodyPr/>
        <a:lstStyle/>
        <a:p>
          <a:endParaRPr lang="en-AU" sz="1100"/>
        </a:p>
      </dgm:t>
    </dgm:pt>
    <dgm:pt modelId="{54B47D2D-3F9D-4EE2-8B3D-DEB217BDBE79}" type="sibTrans" cxnId="{FE1BCD60-BD17-4339-BA23-2713DEE4F09B}">
      <dgm:prSet/>
      <dgm:spPr/>
      <dgm:t>
        <a:bodyPr/>
        <a:lstStyle/>
        <a:p>
          <a:endParaRPr lang="en-AU" sz="1100"/>
        </a:p>
      </dgm:t>
    </dgm:pt>
    <dgm:pt modelId="{F61EE4EF-A905-4DF9-87D7-AB82AA735AE9}">
      <dgm:prSet phldrT="[Text]" custT="1"/>
      <dgm:spPr/>
      <dgm:t>
        <a:bodyPr/>
        <a:lstStyle/>
        <a:p>
          <a:r>
            <a:rPr lang="en-AU" sz="2000" dirty="0">
              <a:latin typeface="Arial" panose="020B0604020202020204" pitchFamily="34" charset="0"/>
              <a:cs typeface="Arial" panose="020B0604020202020204" pitchFamily="34" charset="0"/>
            </a:rPr>
            <a:t>Air Quality Management</a:t>
          </a:r>
        </a:p>
      </dgm:t>
    </dgm:pt>
    <dgm:pt modelId="{362C5457-55E4-4F34-ACA8-1EF08E16EB6C}" type="parTrans" cxnId="{8DB109A0-588D-49E6-933D-79A2A1AE02D5}">
      <dgm:prSet/>
      <dgm:spPr/>
      <dgm:t>
        <a:bodyPr/>
        <a:lstStyle/>
        <a:p>
          <a:endParaRPr lang="en-AU" sz="1100"/>
        </a:p>
      </dgm:t>
    </dgm:pt>
    <dgm:pt modelId="{A0303BD8-CF91-433C-B55E-4CFB3EF42E9B}" type="sibTrans" cxnId="{8DB109A0-588D-49E6-933D-79A2A1AE02D5}">
      <dgm:prSet/>
      <dgm:spPr/>
      <dgm:t>
        <a:bodyPr/>
        <a:lstStyle/>
        <a:p>
          <a:endParaRPr lang="en-AU" sz="1100"/>
        </a:p>
      </dgm:t>
    </dgm:pt>
    <dgm:pt modelId="{31481E15-81B3-4C7A-AFAA-DC21FCA65FAB}">
      <dgm:prSet phldrT="[Text]" custT="1"/>
      <dgm:spPr/>
      <dgm:t>
        <a:bodyPr/>
        <a:lstStyle/>
        <a:p>
          <a:r>
            <a:rPr lang="en-AU" sz="2000" dirty="0">
              <a:latin typeface="Arial" panose="020B0604020202020204" pitchFamily="34" charset="0"/>
              <a:cs typeface="Arial" panose="020B0604020202020204" pitchFamily="34" charset="0"/>
            </a:rPr>
            <a:t>Dissemination of Public Health Advice</a:t>
          </a:r>
        </a:p>
      </dgm:t>
    </dgm:pt>
    <dgm:pt modelId="{CCC801B2-DFC9-4268-BDB0-0D2429D9D0E7}" type="parTrans" cxnId="{76C96584-921C-4303-B398-79ABE275C4FE}">
      <dgm:prSet/>
      <dgm:spPr/>
      <dgm:t>
        <a:bodyPr/>
        <a:lstStyle/>
        <a:p>
          <a:endParaRPr lang="en-AU" sz="1100"/>
        </a:p>
      </dgm:t>
    </dgm:pt>
    <dgm:pt modelId="{8A8812E8-1503-4E44-A2CB-7D27AB4DCCFA}" type="sibTrans" cxnId="{76C96584-921C-4303-B398-79ABE275C4FE}">
      <dgm:prSet/>
      <dgm:spPr/>
      <dgm:t>
        <a:bodyPr/>
        <a:lstStyle/>
        <a:p>
          <a:endParaRPr lang="en-AU" sz="1100"/>
        </a:p>
      </dgm:t>
    </dgm:pt>
    <dgm:pt modelId="{D43D51CE-503F-45CE-BACC-5AA0A44D6A94}" type="pres">
      <dgm:prSet presAssocID="{58A0B463-AC09-47D4-A49A-DF686CE1E2A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729845-0A58-4CB1-8C10-444775DD6578}" type="pres">
      <dgm:prSet presAssocID="{58A0B463-AC09-47D4-A49A-DF686CE1E2AE}" presName="matrix" presStyleCnt="0"/>
      <dgm:spPr/>
    </dgm:pt>
    <dgm:pt modelId="{C76BF147-5FE1-4A26-97C0-FD04D1C05C57}" type="pres">
      <dgm:prSet presAssocID="{58A0B463-AC09-47D4-A49A-DF686CE1E2AE}" presName="tile1" presStyleLbl="node1" presStyleIdx="0" presStyleCnt="4" custLinFactNeighborY="1777"/>
      <dgm:spPr/>
    </dgm:pt>
    <dgm:pt modelId="{5023E172-F89A-417A-A73E-A8742CA1C917}" type="pres">
      <dgm:prSet presAssocID="{58A0B463-AC09-47D4-A49A-DF686CE1E2A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34B92DD-A28B-4F80-91E6-385CB07DB6DF}" type="pres">
      <dgm:prSet presAssocID="{58A0B463-AC09-47D4-A49A-DF686CE1E2AE}" presName="tile2" presStyleLbl="node1" presStyleIdx="1" presStyleCnt="4" custLinFactNeighborY="1835"/>
      <dgm:spPr/>
    </dgm:pt>
    <dgm:pt modelId="{24B68891-9325-4FCE-BB3A-467D564E6B8F}" type="pres">
      <dgm:prSet presAssocID="{58A0B463-AC09-47D4-A49A-DF686CE1E2A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90D3062-02C6-4B6F-A7B4-0EB004B802D9}" type="pres">
      <dgm:prSet presAssocID="{58A0B463-AC09-47D4-A49A-DF686CE1E2AE}" presName="tile3" presStyleLbl="node1" presStyleIdx="2" presStyleCnt="4"/>
      <dgm:spPr/>
    </dgm:pt>
    <dgm:pt modelId="{3B102F9E-99B4-4EA1-B571-F0C02730812D}" type="pres">
      <dgm:prSet presAssocID="{58A0B463-AC09-47D4-A49A-DF686CE1E2A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0DB6FEF-27B6-499F-8256-EC573F78C142}" type="pres">
      <dgm:prSet presAssocID="{58A0B463-AC09-47D4-A49A-DF686CE1E2AE}" presName="tile4" presStyleLbl="node1" presStyleIdx="3" presStyleCnt="4"/>
      <dgm:spPr/>
    </dgm:pt>
    <dgm:pt modelId="{EAF22580-6C7D-4845-ACE6-CCCCC63A370D}" type="pres">
      <dgm:prSet presAssocID="{58A0B463-AC09-47D4-A49A-DF686CE1E2A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F3A7316-8220-40CD-BB33-7F61A1A45304}" type="pres">
      <dgm:prSet presAssocID="{58A0B463-AC09-47D4-A49A-DF686CE1E2AE}" presName="centerTile" presStyleLbl="fgShp" presStyleIdx="0" presStyleCnt="1" custScaleX="145856" custScaleY="127774">
        <dgm:presLayoutVars>
          <dgm:chMax val="0"/>
          <dgm:chPref val="0"/>
        </dgm:presLayoutVars>
      </dgm:prSet>
      <dgm:spPr/>
    </dgm:pt>
  </dgm:ptLst>
  <dgm:cxnLst>
    <dgm:cxn modelId="{D5BC5228-7E83-4656-841B-9EB8F1700BB9}" type="presOf" srcId="{F61EE4EF-A905-4DF9-87D7-AB82AA735AE9}" destId="{F90D3062-02C6-4B6F-A7B4-0EB004B802D9}" srcOrd="0" destOrd="0" presId="urn:microsoft.com/office/officeart/2005/8/layout/matrix1"/>
    <dgm:cxn modelId="{E334DA2B-4979-44F6-B10A-8A535F607717}" type="presOf" srcId="{185283C4-38D1-4B0C-A0EC-2BE8C58047D2}" destId="{5023E172-F89A-417A-A73E-A8742CA1C917}" srcOrd="1" destOrd="0" presId="urn:microsoft.com/office/officeart/2005/8/layout/matrix1"/>
    <dgm:cxn modelId="{FE1BCD60-BD17-4339-BA23-2713DEE4F09B}" srcId="{2F6B92C6-2630-49C5-A5FD-47693EAA89B9}" destId="{27648F87-6878-4A4A-9963-19B6690F363D}" srcOrd="1" destOrd="0" parTransId="{AE3AEBA1-4C07-4B7B-954E-8B6CD56B92F4}" sibTransId="{54B47D2D-3F9D-4EE2-8B3D-DEB217BDBE79}"/>
    <dgm:cxn modelId="{22198C56-F294-427D-9F76-E293CB89D380}" type="presOf" srcId="{58A0B463-AC09-47D4-A49A-DF686CE1E2AE}" destId="{D43D51CE-503F-45CE-BACC-5AA0A44D6A94}" srcOrd="0" destOrd="0" presId="urn:microsoft.com/office/officeart/2005/8/layout/matrix1"/>
    <dgm:cxn modelId="{33511B82-64C5-438C-B745-CE0A11892AAD}" srcId="{58A0B463-AC09-47D4-A49A-DF686CE1E2AE}" destId="{2F6B92C6-2630-49C5-A5FD-47693EAA89B9}" srcOrd="0" destOrd="0" parTransId="{CC6B3228-B2B4-492D-BE30-E05BE323E386}" sibTransId="{4A806D9F-C07F-4860-B795-54C75C2B2649}"/>
    <dgm:cxn modelId="{76C96584-921C-4303-B398-79ABE275C4FE}" srcId="{2F6B92C6-2630-49C5-A5FD-47693EAA89B9}" destId="{31481E15-81B3-4C7A-AFAA-DC21FCA65FAB}" srcOrd="3" destOrd="0" parTransId="{CCC801B2-DFC9-4268-BDB0-0D2429D9D0E7}" sibTransId="{8A8812E8-1503-4E44-A2CB-7D27AB4DCCFA}"/>
    <dgm:cxn modelId="{89369785-8CE2-4D52-BC12-54468A2A5B0B}" type="presOf" srcId="{2F6B92C6-2630-49C5-A5FD-47693EAA89B9}" destId="{CF3A7316-8220-40CD-BB33-7F61A1A45304}" srcOrd="0" destOrd="0" presId="urn:microsoft.com/office/officeart/2005/8/layout/matrix1"/>
    <dgm:cxn modelId="{8DB109A0-588D-49E6-933D-79A2A1AE02D5}" srcId="{2F6B92C6-2630-49C5-A5FD-47693EAA89B9}" destId="{F61EE4EF-A905-4DF9-87D7-AB82AA735AE9}" srcOrd="2" destOrd="0" parTransId="{362C5457-55E4-4F34-ACA8-1EF08E16EB6C}" sibTransId="{A0303BD8-CF91-433C-B55E-4CFB3EF42E9B}"/>
    <dgm:cxn modelId="{4ACF71A3-31C9-4481-ADE4-0C6DEC63568C}" type="presOf" srcId="{27648F87-6878-4A4A-9963-19B6690F363D}" destId="{834B92DD-A28B-4F80-91E6-385CB07DB6DF}" srcOrd="0" destOrd="0" presId="urn:microsoft.com/office/officeart/2005/8/layout/matrix1"/>
    <dgm:cxn modelId="{27ACC2BD-CCF8-43F0-BD90-FC8ED6B55AEE}" type="presOf" srcId="{185283C4-38D1-4B0C-A0EC-2BE8C58047D2}" destId="{C76BF147-5FE1-4A26-97C0-FD04D1C05C57}" srcOrd="0" destOrd="0" presId="urn:microsoft.com/office/officeart/2005/8/layout/matrix1"/>
    <dgm:cxn modelId="{850AC1C3-3BF6-4E48-BDEC-88C692B6EEF1}" type="presOf" srcId="{27648F87-6878-4A4A-9963-19B6690F363D}" destId="{24B68891-9325-4FCE-BB3A-467D564E6B8F}" srcOrd="1" destOrd="0" presId="urn:microsoft.com/office/officeart/2005/8/layout/matrix1"/>
    <dgm:cxn modelId="{E9E6E9D7-FF2B-4A26-B51F-99B55F5F9BD0}" type="presOf" srcId="{31481E15-81B3-4C7A-AFAA-DC21FCA65FAB}" destId="{EAF22580-6C7D-4845-ACE6-CCCCC63A370D}" srcOrd="1" destOrd="0" presId="urn:microsoft.com/office/officeart/2005/8/layout/matrix1"/>
    <dgm:cxn modelId="{50C633EB-68C5-43F5-8EA6-3847C216FB8D}" srcId="{2F6B92C6-2630-49C5-A5FD-47693EAA89B9}" destId="{185283C4-38D1-4B0C-A0EC-2BE8C58047D2}" srcOrd="0" destOrd="0" parTransId="{960D6098-7CBF-4A52-BDA1-17F7EB82697A}" sibTransId="{F3768424-E664-4CCF-9852-0912FA60B775}"/>
    <dgm:cxn modelId="{A52EA3EE-53BC-42FF-99E7-0C9ACDCC8AD7}" type="presOf" srcId="{F61EE4EF-A905-4DF9-87D7-AB82AA735AE9}" destId="{3B102F9E-99B4-4EA1-B571-F0C02730812D}" srcOrd="1" destOrd="0" presId="urn:microsoft.com/office/officeart/2005/8/layout/matrix1"/>
    <dgm:cxn modelId="{00C5F1F1-1153-484B-B4D2-64044EEE247B}" type="presOf" srcId="{31481E15-81B3-4C7A-AFAA-DC21FCA65FAB}" destId="{30DB6FEF-27B6-499F-8256-EC573F78C142}" srcOrd="0" destOrd="0" presId="urn:microsoft.com/office/officeart/2005/8/layout/matrix1"/>
    <dgm:cxn modelId="{45809091-E8CD-458C-86C1-8BCB177FAE05}" type="presParOf" srcId="{D43D51CE-503F-45CE-BACC-5AA0A44D6A94}" destId="{03729845-0A58-4CB1-8C10-444775DD6578}" srcOrd="0" destOrd="0" presId="urn:microsoft.com/office/officeart/2005/8/layout/matrix1"/>
    <dgm:cxn modelId="{5D341AE4-9DF5-495B-B205-B83CE8174483}" type="presParOf" srcId="{03729845-0A58-4CB1-8C10-444775DD6578}" destId="{C76BF147-5FE1-4A26-97C0-FD04D1C05C57}" srcOrd="0" destOrd="0" presId="urn:microsoft.com/office/officeart/2005/8/layout/matrix1"/>
    <dgm:cxn modelId="{19507FDA-A7CC-47C2-A49F-B8FBFF60877C}" type="presParOf" srcId="{03729845-0A58-4CB1-8C10-444775DD6578}" destId="{5023E172-F89A-417A-A73E-A8742CA1C917}" srcOrd="1" destOrd="0" presId="urn:microsoft.com/office/officeart/2005/8/layout/matrix1"/>
    <dgm:cxn modelId="{E3765B45-E7A7-4E4D-AAC8-F69B8753D715}" type="presParOf" srcId="{03729845-0A58-4CB1-8C10-444775DD6578}" destId="{834B92DD-A28B-4F80-91E6-385CB07DB6DF}" srcOrd="2" destOrd="0" presId="urn:microsoft.com/office/officeart/2005/8/layout/matrix1"/>
    <dgm:cxn modelId="{D22E29F2-DC71-42B5-A2CD-0651A0010BF8}" type="presParOf" srcId="{03729845-0A58-4CB1-8C10-444775DD6578}" destId="{24B68891-9325-4FCE-BB3A-467D564E6B8F}" srcOrd="3" destOrd="0" presId="urn:microsoft.com/office/officeart/2005/8/layout/matrix1"/>
    <dgm:cxn modelId="{B996F094-A468-431E-A8F2-46AC19A68B94}" type="presParOf" srcId="{03729845-0A58-4CB1-8C10-444775DD6578}" destId="{F90D3062-02C6-4B6F-A7B4-0EB004B802D9}" srcOrd="4" destOrd="0" presId="urn:microsoft.com/office/officeart/2005/8/layout/matrix1"/>
    <dgm:cxn modelId="{714D9F76-9E81-40D9-B25E-969D5FA985F4}" type="presParOf" srcId="{03729845-0A58-4CB1-8C10-444775DD6578}" destId="{3B102F9E-99B4-4EA1-B571-F0C02730812D}" srcOrd="5" destOrd="0" presId="urn:microsoft.com/office/officeart/2005/8/layout/matrix1"/>
    <dgm:cxn modelId="{6C383E16-3B4B-495B-B779-CD6C3353DBFD}" type="presParOf" srcId="{03729845-0A58-4CB1-8C10-444775DD6578}" destId="{30DB6FEF-27B6-499F-8256-EC573F78C142}" srcOrd="6" destOrd="0" presId="urn:microsoft.com/office/officeart/2005/8/layout/matrix1"/>
    <dgm:cxn modelId="{54553601-9563-467D-870E-F66648541A7F}" type="presParOf" srcId="{03729845-0A58-4CB1-8C10-444775DD6578}" destId="{EAF22580-6C7D-4845-ACE6-CCCCC63A370D}" srcOrd="7" destOrd="0" presId="urn:microsoft.com/office/officeart/2005/8/layout/matrix1"/>
    <dgm:cxn modelId="{C12B1A19-EAC0-499F-85D2-E419E01D7995}" type="presParOf" srcId="{D43D51CE-503F-45CE-BACC-5AA0A44D6A94}" destId="{CF3A7316-8220-40CD-BB33-7F61A1A4530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BF147-5FE1-4A26-97C0-FD04D1C05C57}">
      <dsp:nvSpPr>
        <dsp:cNvPr id="0" name=""/>
        <dsp:cNvSpPr/>
      </dsp:nvSpPr>
      <dsp:spPr>
        <a:xfrm rot="16200000">
          <a:off x="336550" y="-294573"/>
          <a:ext cx="2362199" cy="30352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latin typeface="Arial" panose="020B0604020202020204" pitchFamily="34" charset="0"/>
              <a:cs typeface="Arial" panose="020B0604020202020204" pitchFamily="34" charset="0"/>
            </a:rPr>
            <a:t>Future Climate Research</a:t>
          </a:r>
        </a:p>
      </dsp:txBody>
      <dsp:txXfrm rot="5400000">
        <a:off x="0" y="41976"/>
        <a:ext cx="3035299" cy="1771650"/>
      </dsp:txXfrm>
    </dsp:sp>
    <dsp:sp modelId="{834B92DD-A28B-4F80-91E6-385CB07DB6DF}">
      <dsp:nvSpPr>
        <dsp:cNvPr id="0" name=""/>
        <dsp:cNvSpPr/>
      </dsp:nvSpPr>
      <dsp:spPr>
        <a:xfrm>
          <a:off x="3035299" y="43346"/>
          <a:ext cx="3035299" cy="23621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latin typeface="Arial" panose="020B0604020202020204" pitchFamily="34" charset="0"/>
              <a:cs typeface="Arial" panose="020B0604020202020204" pitchFamily="34" charset="0"/>
            </a:rPr>
            <a:t>Emission Studies</a:t>
          </a:r>
        </a:p>
      </dsp:txBody>
      <dsp:txXfrm>
        <a:off x="3035299" y="43346"/>
        <a:ext cx="3035299" cy="1771650"/>
      </dsp:txXfrm>
    </dsp:sp>
    <dsp:sp modelId="{F90D3062-02C6-4B6F-A7B4-0EB004B802D9}">
      <dsp:nvSpPr>
        <dsp:cNvPr id="0" name=""/>
        <dsp:cNvSpPr/>
      </dsp:nvSpPr>
      <dsp:spPr>
        <a:xfrm rot="10800000">
          <a:off x="0" y="2362199"/>
          <a:ext cx="3035299" cy="23621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latin typeface="Arial" panose="020B0604020202020204" pitchFamily="34" charset="0"/>
              <a:cs typeface="Arial" panose="020B0604020202020204" pitchFamily="34" charset="0"/>
            </a:rPr>
            <a:t>Air Quality Management</a:t>
          </a:r>
        </a:p>
      </dsp:txBody>
      <dsp:txXfrm rot="10800000">
        <a:off x="0" y="2952749"/>
        <a:ext cx="3035299" cy="1771650"/>
      </dsp:txXfrm>
    </dsp:sp>
    <dsp:sp modelId="{30DB6FEF-27B6-499F-8256-EC573F78C142}">
      <dsp:nvSpPr>
        <dsp:cNvPr id="0" name=""/>
        <dsp:cNvSpPr/>
      </dsp:nvSpPr>
      <dsp:spPr>
        <a:xfrm rot="5400000">
          <a:off x="3371850" y="2025649"/>
          <a:ext cx="2362199" cy="30352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latin typeface="Arial" panose="020B0604020202020204" pitchFamily="34" charset="0"/>
              <a:cs typeface="Arial" panose="020B0604020202020204" pitchFamily="34" charset="0"/>
            </a:rPr>
            <a:t>Dissemination of Public Health Advice</a:t>
          </a:r>
        </a:p>
      </dsp:txBody>
      <dsp:txXfrm rot="-5400000">
        <a:off x="3035300" y="2952748"/>
        <a:ext cx="3035299" cy="1771650"/>
      </dsp:txXfrm>
    </dsp:sp>
    <dsp:sp modelId="{CF3A7316-8220-40CD-BB33-7F61A1A45304}">
      <dsp:nvSpPr>
        <dsp:cNvPr id="0" name=""/>
        <dsp:cNvSpPr/>
      </dsp:nvSpPr>
      <dsp:spPr>
        <a:xfrm>
          <a:off x="1707149" y="1607630"/>
          <a:ext cx="2656300" cy="150913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latin typeface="Arial" panose="020B0604020202020204" pitchFamily="34" charset="0"/>
              <a:cs typeface="Arial" panose="020B0604020202020204" pitchFamily="34" charset="0"/>
            </a:rPr>
            <a:t>Reliable Modelling of Atmospheric Emissions</a:t>
          </a:r>
        </a:p>
      </dsp:txBody>
      <dsp:txXfrm>
        <a:off x="1780819" y="1681300"/>
        <a:ext cx="2508960" cy="1361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72F8F-208E-4731-AB35-24DB6DAF8806}" type="datetimeFigureOut">
              <a:rPr lang="en-AU" smtClean="0"/>
              <a:t>13/06/2025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721FF-8880-4577-85EB-7427604594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70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721FF-8880-4577-85EB-74276045944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7475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721FF-8880-4577-85EB-742760459441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1109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721FF-8880-4577-85EB-742760459441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6564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F3EE0-44A5-F3C5-EBAB-FB4C3F347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331369-0FBC-DE2C-94F6-90A266745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69B1FE-9E45-18F8-A8F5-1793EFF32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FBE1E-F14E-A27A-3843-333754A62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721FF-8880-4577-85EB-742760459441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772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721FF-8880-4577-85EB-74276045944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602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8C8F2-D8F9-AF13-458A-068EE2269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3F1FDF-7D85-D73B-57D9-36B0D8D264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4F9D43-E24E-0CAA-75D5-03A48BE6B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Fire</a:t>
            </a:r>
            <a:r>
              <a:rPr lang="en-AU" baseline="0" dirty="0"/>
              <a:t> events are really hard to project in climate models, </a:t>
            </a:r>
            <a:r>
              <a:rPr lang="en-AU" dirty="0"/>
              <a:t>Current trajectory indicates conditions</a:t>
            </a:r>
            <a:r>
              <a:rPr lang="en-AU" baseline="0" dirty="0"/>
              <a:t> which increase the frequency and intensity of </a:t>
            </a:r>
            <a:r>
              <a:rPr lang="en-AU" dirty="0"/>
              <a:t>bushfires like this could increase under climate change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4F399-B9C8-9977-0BC0-128FC34E5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721FF-8880-4577-85EB-74276045944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234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600" dirty="0"/>
          </a:p>
          <a:p>
            <a:r>
              <a:rPr lang="en-AU" sz="600" dirty="0"/>
              <a:t>There is an</a:t>
            </a:r>
            <a:r>
              <a:rPr lang="en-AU" sz="600" baseline="0" dirty="0"/>
              <a:t> opportunity to compare the measurement of COALA to the outputs of some select atmospheric chemistry climate models and determine how well they projected the conditions surrounding this extreme smoke event.</a:t>
            </a:r>
          </a:p>
          <a:p>
            <a:r>
              <a:rPr lang="en-AU" sz="1000" dirty="0"/>
              <a:t>This will help us understand how reliable they are for use for future climate research, emissions studies, air quality management and dissemination of public health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721FF-8880-4577-85EB-74276045944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7832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721FF-8880-4577-85EB-74276045944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7178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Held</a:t>
            </a:r>
            <a:r>
              <a:rPr lang="en-US" baseline="0" dirty="0"/>
              <a:t> up by the 2020 eruption of the </a:t>
            </a:r>
            <a:r>
              <a:rPr lang="en-US" baseline="0" dirty="0" err="1"/>
              <a:t>Taal</a:t>
            </a:r>
            <a:r>
              <a:rPr lang="en-US" baseline="0" dirty="0"/>
              <a:t> Volcano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21FF-8880-4577-85EB-74276045944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9846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21FF-8880-4577-85EB-74276045944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041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and extend</a:t>
            </a:r>
            <a:r>
              <a:rPr lang="en-US" baseline="0" dirty="0"/>
              <a:t> </a:t>
            </a:r>
            <a:r>
              <a:rPr lang="en-US" dirty="0"/>
              <a:t>WACCM,</a:t>
            </a:r>
            <a:r>
              <a:rPr lang="en-US" baseline="0" dirty="0"/>
              <a:t> CAM-</a:t>
            </a:r>
            <a:r>
              <a:rPr lang="en-US" baseline="0" dirty="0" err="1"/>
              <a:t>Chem</a:t>
            </a:r>
            <a:r>
              <a:rPr lang="en-US" baseline="0" dirty="0"/>
              <a:t>, WRF-CHEM</a:t>
            </a:r>
          </a:p>
          <a:p>
            <a:r>
              <a:rPr lang="en-US" baseline="0" dirty="0"/>
              <a:t>WRF-CMAQ used satellite of area burned and reports</a:t>
            </a:r>
          </a:p>
          <a:p>
            <a:r>
              <a:rPr lang="en-US" baseline="0" dirty="0" err="1"/>
              <a:t>AQFx</a:t>
            </a:r>
            <a:r>
              <a:rPr lang="en-US" baseline="0" dirty="0"/>
              <a:t> uses hotspot as well as reports from ground</a:t>
            </a:r>
          </a:p>
          <a:p>
            <a:r>
              <a:rPr lang="en-US" baseline="0" dirty="0"/>
              <a:t>MUSICA uses satellite data and the FINN emissions inventory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21FF-8880-4577-85EB-74276045944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008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and extend</a:t>
            </a:r>
            <a:r>
              <a:rPr lang="en-US" baseline="0" dirty="0"/>
              <a:t> </a:t>
            </a:r>
            <a:r>
              <a:rPr lang="en-US" dirty="0"/>
              <a:t>WACCM,</a:t>
            </a:r>
            <a:r>
              <a:rPr lang="en-US" baseline="0" dirty="0"/>
              <a:t> CAM-</a:t>
            </a:r>
            <a:r>
              <a:rPr lang="en-US" baseline="0" dirty="0" err="1"/>
              <a:t>Chem</a:t>
            </a:r>
            <a:r>
              <a:rPr lang="en-US" baseline="0" dirty="0"/>
              <a:t>, WRF-CHEM</a:t>
            </a:r>
          </a:p>
          <a:p>
            <a:r>
              <a:rPr lang="en-US" baseline="0" dirty="0"/>
              <a:t>WRF-CMAQ used satellite of area burned and reports</a:t>
            </a:r>
          </a:p>
          <a:p>
            <a:r>
              <a:rPr lang="en-US" baseline="0" dirty="0" err="1"/>
              <a:t>AQFx</a:t>
            </a:r>
            <a:r>
              <a:rPr lang="en-US" baseline="0" dirty="0"/>
              <a:t> uses hotspot as well as reports from ground</a:t>
            </a:r>
          </a:p>
          <a:p>
            <a:r>
              <a:rPr lang="en-US" baseline="0" dirty="0"/>
              <a:t>MUSICA uses satellite data and the FINN emissions inventory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721FF-8880-4577-85EB-74276045944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72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D27AB-FAF7-AD65-A438-FA376CE6D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26322-4A2F-2523-1ABA-267C526D1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6BF10-67DA-C379-6167-6869436D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319A-B11A-4058-A6B7-E0E508609657}" type="datetime1">
              <a:rPr lang="en-AU" smtClean="0"/>
              <a:t>13/06/2025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D3CE9-B32E-32F9-D3A2-73AC5CDC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8DE4-DF3F-1BBF-DEF9-1833E9AA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46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EBF2-2159-137A-134A-B987C4A7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E7235-D700-BCAA-43CD-F74926AB8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CD09-410B-7850-B682-10A50D11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53F2-4503-4730-B474-B51E1E5719D5}" type="datetime1">
              <a:rPr lang="en-AU" smtClean="0"/>
              <a:t>13/06/2025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58A2E-7D25-4264-C9FE-202F660C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8877D-E6D2-4156-B807-AE0DF472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009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FFE2C6-B5F3-FD5A-1C0D-295ED33FA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72747-F997-7AFA-BCA7-72F5DEF7B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B64CE-3D7C-387F-25B2-11D3F602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FA30-42B4-4524-9AA9-403D9551C6B9}" type="datetime1">
              <a:rPr lang="en-AU" smtClean="0"/>
              <a:t>13/06/2025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76CF9-65C4-284C-25C5-D6D742EB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271A3-863B-C4F4-ED95-86E51DDF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672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E71F-4B37-D1D6-5EA2-542B1C7E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223CE-A24B-FF23-79EB-76DFAB226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D2199-FB3A-220B-58D9-18A906D7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AC87-B839-40CC-A265-93545127F4F6}" type="datetime1">
              <a:rPr lang="en-AU" smtClean="0"/>
              <a:t>13/06/2025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C9730-32D9-D89A-48D1-302B6426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5126C-C919-E898-851B-3BBF6A3A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7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04F87-1027-A213-FF59-125D9EB5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3373C-55EE-1354-D73E-71D3DFA26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FF4F8-849E-8C3D-6275-16348691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4CF2-26EA-43FE-A2BD-1F9104770DBC}" type="datetime1">
              <a:rPr lang="en-AU" smtClean="0"/>
              <a:t>13/06/2025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22485-7496-E5B7-13B0-B1D92C94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ABFF-226C-3F75-E244-517DF075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06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CCF6-87B7-62C1-2D24-FB321C5F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88162-1CD3-F55D-ED9B-80A227E99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2EA27-CEB8-E999-5E22-643CBC684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06B7B-7E29-969C-92CD-2FDF20B6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B5B9-68EC-4B34-AE61-9A9EBAAC7C96}" type="datetime1">
              <a:rPr lang="en-AU" smtClean="0"/>
              <a:t>13/06/2025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EFE34-691B-0E8C-E9E3-3D38B753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713E6-6D72-C20E-3A48-31F8967E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043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4DE9-9BAC-E80D-1237-3FED2FB6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EE33F-83C6-2DF0-6B12-DCA04F4F4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872E7-C654-3366-4C00-B970B0AEF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6F3B5D-BF80-49B3-D5F3-CC313AB86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A76AF5-37DB-1F64-25B6-5113EFF16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E44546-7CC6-D871-EDC2-693C5F4A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AD0A-C867-4F8D-AB75-1BFD2D267A58}" type="datetime1">
              <a:rPr lang="en-AU" smtClean="0"/>
              <a:t>13/06/2025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455B44-3210-BBAD-15B8-DC62A4CA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7CFC17-C5A2-7907-B20C-5D071E57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606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8E28-71D6-2127-BECF-C49B7065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10863D-600B-5B50-3D25-4C807B6A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856-9D97-4192-ACF1-88E3F5519B43}" type="datetime1">
              <a:rPr lang="en-AU" smtClean="0"/>
              <a:t>13/06/2025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94DE8-B064-E927-5B5F-5C964D50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36371-3562-CA68-26DE-35ED83B2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130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A22066-8E17-1D88-29F1-E45F6680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1475-9759-41A4-ACE5-4DBFE2F425E4}" type="datetime1">
              <a:rPr lang="en-AU" smtClean="0"/>
              <a:t>13/06/2025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710F1-55AB-75FE-ED1F-B270DD0A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51BA6-4585-B8F1-6729-D8E528DA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297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B2BC-4EA6-6F4D-02A6-03CE9F87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211F3-8BCF-B965-054B-02DF5E01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832AC-B86D-364B-85F9-A0B5FCCD9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09AD6-E86E-81F7-53BA-1FB59BCD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5864-FA54-4E1D-B16B-480B4C2F6D6D}" type="datetime1">
              <a:rPr lang="en-AU" smtClean="0"/>
              <a:t>13/06/2025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180A0-438D-D797-D8F1-35E4EDB4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CD6DD-45D9-F8AA-1F89-178071CE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06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E349-C4F9-6C7F-3063-34273AC8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BE427B-BC41-27F9-5A9E-0FFC8DEAC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AB827-8B4E-3E02-8F00-FFD30663D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34EF3-779A-135B-69EE-F48A3C73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5C5A-D755-4434-97A0-99E812FD1ADA}" type="datetime1">
              <a:rPr lang="en-AU" smtClean="0"/>
              <a:t>13/06/2025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486CB-733B-5602-6976-B2BD7FD5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E10B9-6734-AC67-8BC7-FE64F355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65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38E07-CC55-DF93-5BD4-9825339D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7781A-7DDF-780F-AC66-29D09DEB9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AE4C4-D214-116E-9C67-DE865C6CA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24BFE3-C8B6-42CD-8C5E-403544D546B5}" type="datetime1">
              <a:rPr lang="en-AU" smtClean="0"/>
              <a:t>13/06/2025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563C4-2DB4-EAC8-3984-433C63948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9758E-3FA8-07E3-CE36-705C85021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227627-B603-4AF7-A7F0-8EBB6AB5C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148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www2.acom.ucar.edu/sections/multi-scale-infrastructure-chemistry-modeling-music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nlssr.2020.06.00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ldview.earthdata.nasa.gov/" TargetMode="External"/><Relationship Id="rId4" Type="http://schemas.openxmlformats.org/officeDocument/2006/relationships/hyperlink" Target="https://wwf.org.au/what-we-do/australian-bushfire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ironment.nsw.gov.au/topics/air/air-quality-basics/how-and-why-we-monitor-air-pollution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-519"/>
          <a:stretch/>
        </p:blipFill>
        <p:spPr>
          <a:xfrm>
            <a:off x="0" y="-36230"/>
            <a:ext cx="12522200" cy="5338968"/>
          </a:xfrm>
          <a:prstGeom prst="rect">
            <a:avLst/>
          </a:prstGeom>
          <a:gradFill flip="none" rotWithShape="1">
            <a:gsLst>
              <a:gs pos="6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5323687"/>
          </a:xfrm>
          <a:prstGeom prst="rect">
            <a:avLst/>
          </a:prstGeom>
          <a:gradFill>
            <a:gsLst>
              <a:gs pos="18000">
                <a:schemeClr val="accent1">
                  <a:lumMod val="5000"/>
                  <a:lumOff val="95000"/>
                </a:schemeClr>
              </a:gs>
              <a:gs pos="96000">
                <a:schemeClr val="accent1">
                  <a:lumMod val="45000"/>
                  <a:lumOff val="5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5468" y="53236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844437A0-6F26-F0AA-EADC-8935D7770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5090" y="5517654"/>
            <a:ext cx="4253726" cy="978270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3ED44A2-2639-FED3-D788-3A73BE1DE3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05463" y="5514949"/>
            <a:ext cx="925904" cy="1085283"/>
          </a:xfrm>
          <a:prstGeom prst="rect">
            <a:avLst/>
          </a:prstGeom>
        </p:spPr>
      </p:pic>
      <p:pic>
        <p:nvPicPr>
          <p:cNvPr id="7" name="Picture 6" descr="A picture containing text, font, logo, symbol&#10;&#10;Description automatically generated">
            <a:extLst>
              <a:ext uri="{FF2B5EF4-FFF2-40B4-BE49-F238E27FC236}">
                <a16:creationId xmlns:a16="http://schemas.microsoft.com/office/drawing/2014/main" id="{811D08E5-A30E-6E27-C212-0E929516C0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0946" y="5589459"/>
            <a:ext cx="1166559" cy="957265"/>
          </a:xfrm>
          <a:prstGeom prst="rect">
            <a:avLst/>
          </a:prstGeom>
        </p:spPr>
      </p:pic>
      <p:pic>
        <p:nvPicPr>
          <p:cNvPr id="8" name="Picture 7" descr="A red and blue logo&#10;&#10;Description automatically generated with low confidence">
            <a:extLst>
              <a:ext uri="{FF2B5EF4-FFF2-40B4-BE49-F238E27FC236}">
                <a16:creationId xmlns:a16="http://schemas.microsoft.com/office/drawing/2014/main" id="{DA173AA7-C4D0-8DB6-AC46-DA76F931A7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599" y="5514949"/>
            <a:ext cx="919387" cy="9994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0E54B-7860-2DB4-E0A6-281C4E9A3DB8}"/>
              </a:ext>
            </a:extLst>
          </p:cNvPr>
          <p:cNvSpPr txBox="1"/>
          <p:nvPr/>
        </p:nvSpPr>
        <p:spPr>
          <a:xfrm>
            <a:off x="419100" y="343572"/>
            <a:ext cx="115592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Model-measurement comparisons during Australian extreme bushfires: MUSICA and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AQFx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Master of Philosophy (MPhil) 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Samantha Lee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Supervisors:  Clare Murphy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Jason Evans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Tim Raupach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University of New South Wales, 2. University of Wollongong,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3B5E1B6A-98F7-9CDB-43A2-EE8E51074C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03" y="5595308"/>
            <a:ext cx="2471933" cy="82296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B7611A-8EFA-B3EC-C675-D137668F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451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10</a:t>
            </a:fld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500" t="37342" r="20833" b="11154"/>
          <a:stretch/>
        </p:blipFill>
        <p:spPr>
          <a:xfrm>
            <a:off x="0" y="310924"/>
            <a:ext cx="11196010" cy="6045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850" y="635635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Reisen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 et al, 2024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2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10644-CA42-54E7-7833-EF2CD0AB1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3A4CA6-ED3E-533F-B067-4EEAB5B62330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Models – CESM MUSICA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6058A17-E16D-2165-5F1B-78DE2A3E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28332" y="3441312"/>
            <a:ext cx="1948721" cy="1919923"/>
            <a:chOff x="539646" y="2788170"/>
            <a:chExt cx="1948721" cy="1919923"/>
          </a:xfrm>
        </p:grpSpPr>
        <p:sp>
          <p:nvSpPr>
            <p:cNvPr id="3" name="Rectangle 2"/>
            <p:cNvSpPr/>
            <p:nvPr/>
          </p:nvSpPr>
          <p:spPr>
            <a:xfrm>
              <a:off x="539646" y="2908092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100 km x 100 km resolution</a:t>
              </a:r>
            </a:p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Average hourly concentrations</a:t>
              </a:r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39646" y="2788170"/>
              <a:ext cx="169388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475875" y="3057993"/>
              <a:ext cx="12492" cy="16501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AutoShape 6" descr="Earth globe: Asia and Australia with solid fill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TextBox 30"/>
          <p:cNvSpPr txBox="1"/>
          <p:nvPr/>
        </p:nvSpPr>
        <p:spPr>
          <a:xfrm>
            <a:off x="5675243" y="2851494"/>
            <a:ext cx="26559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Inventories 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QFED CO2 x FINN emission ratios for fire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CAMS-GLOB-ANT version 5.1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MEGAN 2.1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 by Leung et al 2024 scheme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02768" y="2851494"/>
            <a:ext cx="2655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Weather Modelling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Meteorology is nudged towards MERRA2 reanalysis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Graphic 5" descr="Windy with solid fill">
            <a:extLst>
              <a:ext uri="{FF2B5EF4-FFF2-40B4-BE49-F238E27FC236}">
                <a16:creationId xmlns:a16="http://schemas.microsoft.com/office/drawing/2014/main" id="{5D5FF2CA-5E10-3B06-FBA0-23FA9D9F9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8206" y="3936660"/>
            <a:ext cx="1272209" cy="12412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87265" y="2851494"/>
            <a:ext cx="2655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Global model with regional refinement capability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1091" y="2866680"/>
            <a:ext cx="265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en-AU" dirty="0"/>
          </a:p>
        </p:txBody>
      </p:sp>
      <p:pic>
        <p:nvPicPr>
          <p:cNvPr id="21" name="Graphic 7" descr="Earth globe: Americas with solid fill">
            <a:extLst>
              <a:ext uri="{FF2B5EF4-FFF2-40B4-BE49-F238E27FC236}">
                <a16:creationId xmlns:a16="http://schemas.microsoft.com/office/drawing/2014/main" id="{426E227D-13F0-3FBC-0CCD-4E1289DE9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2491" y="3506548"/>
            <a:ext cx="2515407" cy="25154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7991" y="1461052"/>
            <a:ext cx="11250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Multi-Scale Infrastructure for Chemistry and Aerosols model, under development at NSF NCAR for simulating of large-scale atmospheric phenomena, while resolving chemistry at emission and exposure relevant scales.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46" y="6459703"/>
            <a:ext cx="7386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  <a:hlinkClick r:id="rId7" tooltip="https://www2.acom.ucar.edu/sections/multi-scale-infrastructure-chemistry-modeling-musica"/>
              </a:rPr>
              <a:t>https://www2.acom.ucar.edu/sections/multi-scale-infrastructure-chemistry-modeling-musica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6" y="6056163"/>
            <a:ext cx="977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 Data provided by Rebecca Buchholz at </a:t>
            </a:r>
            <a:r>
              <a:rPr lang="en-US" dirty="0">
                <a:solidFill>
                  <a:srgbClr val="212121"/>
                </a:solidFill>
                <a:latin typeface="Arial" panose="020B0604020202020204" pitchFamily="34" charset="0"/>
              </a:rPr>
              <a:t>NSF National Center for Atmospheric Research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8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3BA10-DAE4-DF30-41AE-F137A6F77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956B34-FC14-E11A-1A0B-44D342A1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227627-B603-4AF7-A7F0-8EBB6AB5CA38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6020" y="652129"/>
            <a:ext cx="12404035" cy="5754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BB73-D4D8-7471-EC38-2CCF66288DFF}"/>
              </a:ext>
            </a:extLst>
          </p:cNvPr>
          <p:cNvSpPr txBox="1"/>
          <p:nvPr/>
        </p:nvSpPr>
        <p:spPr>
          <a:xfrm>
            <a:off x="771287" y="-116343"/>
            <a:ext cx="10649422" cy="3268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Preliminary Results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Ozone measured in COALA-2020 compared to the outputs of </a:t>
            </a:r>
            <a:r>
              <a:rPr lang="en-US" sz="4400" kern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AQFx</a:t>
            </a:r>
            <a:r>
              <a:rPr lang="en-US" sz="4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MUSICA models</a:t>
            </a:r>
          </a:p>
        </p:txBody>
      </p:sp>
    </p:spTree>
    <p:extLst>
      <p:ext uri="{BB962C8B-B14F-4D97-AF65-F5344CB8AC3E}">
        <p14:creationId xmlns:p14="http://schemas.microsoft.com/office/powerpoint/2010/main" val="42678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DEFA5-7864-16B4-4E68-6E9AEFAD2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070CF-0263-D7BA-4F1A-B0235038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13</a:t>
            </a:fld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4151-AD43-33B7-FE12-CD9D90F0421E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Boxplot for Ozone</a:t>
            </a:r>
          </a:p>
          <a:p>
            <a:pPr algn="ctr"/>
            <a:endParaRPr lang="en-AU" dirty="0"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5"/>
          <a:stretch/>
        </p:blipFill>
        <p:spPr>
          <a:xfrm>
            <a:off x="1943100" y="1321810"/>
            <a:ext cx="8305800" cy="55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28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AEDB6-A3E0-FB6B-FD4B-2003680D6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A5E6353-B3CC-1ECE-54FD-B3B5CEDC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6EA9FC-5B68-3E2A-43B1-EF6B5F6C3D4E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Quantitative Comparison of Ozone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6" y="1196007"/>
            <a:ext cx="11050934" cy="552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1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697AF-65C1-0DBE-6488-681526BCD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6" y="1196007"/>
            <a:ext cx="11050934" cy="55254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6346A5-B6AB-6B0A-DBA3-273BA043D2DE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Quantitative Comparison of Ozone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FDD462E-4782-CD93-2263-79FF0181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54" y="1196006"/>
            <a:ext cx="11050936" cy="55254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16F2CB-1A06-B664-C00C-D55E32E5DA80}"/>
              </a:ext>
            </a:extLst>
          </p:cNvPr>
          <p:cNvSpPr txBox="1"/>
          <p:nvPr/>
        </p:nvSpPr>
        <p:spPr>
          <a:xfrm>
            <a:off x="10230031" y="3958740"/>
            <a:ext cx="192083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Regulatory exceedance level 115 µg/m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AU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60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102D9-B2E8-91F6-0EA3-EE168B004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20B695-19D6-A47D-A34F-64588BC7C4B5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Exceedance Criteria of Ozone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165C11-C24C-1E07-DEA3-0549DA3885FA}"/>
              </a:ext>
            </a:extLst>
          </p:cNvPr>
          <p:cNvGrpSpPr/>
          <p:nvPr/>
        </p:nvGrpSpPr>
        <p:grpSpPr>
          <a:xfrm>
            <a:off x="1661289" y="1050862"/>
            <a:ext cx="9692511" cy="5492247"/>
            <a:chOff x="-458769" y="8120007"/>
            <a:chExt cx="11812569" cy="70927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3739396-9594-8915-C9A2-049682A6E3E0}"/>
                </a:ext>
              </a:extLst>
            </p:cNvPr>
            <p:cNvGrpSpPr/>
            <p:nvPr/>
          </p:nvGrpSpPr>
          <p:grpSpPr>
            <a:xfrm>
              <a:off x="-458769" y="8161891"/>
              <a:ext cx="11579144" cy="6038131"/>
              <a:chOff x="7170057" y="30015543"/>
              <a:chExt cx="11055405" cy="502194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E0D89E-CEED-9762-B9EA-EC816E724C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99" t="6678" r="24759" b="2317"/>
              <a:stretch/>
            </p:blipFill>
            <p:spPr>
              <a:xfrm>
                <a:off x="7170057" y="30015543"/>
                <a:ext cx="5094514" cy="499291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263E3F1-8E41-8A52-18D0-B2D8DFE143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57" t="7232" r="9296" b="1233"/>
              <a:stretch/>
            </p:blipFill>
            <p:spPr>
              <a:xfrm>
                <a:off x="12260090" y="30015543"/>
                <a:ext cx="5965372" cy="5021943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A88D22C-F4F9-B7F7-36A9-1852FE926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4556" y="8508433"/>
              <a:ext cx="5838617" cy="541591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5D9290B-D6B7-8700-D8F8-3D3472427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8801" y="8472163"/>
              <a:ext cx="5841228" cy="541591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871D3A-3DB2-A4B4-63D0-537A2EEA7759}"/>
                </a:ext>
              </a:extLst>
            </p:cNvPr>
            <p:cNvSpPr txBox="1"/>
            <p:nvPr/>
          </p:nvSpPr>
          <p:spPr>
            <a:xfrm>
              <a:off x="-77213" y="14156332"/>
              <a:ext cx="9899225" cy="926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  <a:spcAft>
                  <a:spcPts val="600"/>
                </a:spcAft>
              </a:pPr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Green shading indicates where the model was correct</a:t>
              </a:r>
            </a:p>
            <a:p>
              <a:pPr algn="ctr">
                <a:lnSpc>
                  <a:spcPct val="114000"/>
                </a:lnSpc>
                <a:spcAft>
                  <a:spcPts val="600"/>
                </a:spcAft>
              </a:pPr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Red shading indicates where the model was incorrect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40BD2C-5958-2378-3726-26E29F5FC19B}"/>
                </a:ext>
              </a:extLst>
            </p:cNvPr>
            <p:cNvSpPr/>
            <p:nvPr/>
          </p:nvSpPr>
          <p:spPr>
            <a:xfrm>
              <a:off x="9924295" y="8120007"/>
              <a:ext cx="1429505" cy="7092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AAC102F-0684-4613-DC19-BE3EEBA6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2444562" y="2456988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True Positive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4435344" y="2456987"/>
            <a:ext cx="1279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False Negative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2444562" y="4428248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False Positive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4407113" y="4428247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True Negative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6675378" y="2454978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True Positive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8666160" y="2454977"/>
            <a:ext cx="1279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False Negative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6675378" y="4426238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False Positive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8637929" y="4426237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True Negative</a:t>
            </a:r>
          </a:p>
        </p:txBody>
      </p:sp>
    </p:spTree>
    <p:extLst>
      <p:ext uri="{BB962C8B-B14F-4D97-AF65-F5344CB8AC3E}">
        <p14:creationId xmlns:p14="http://schemas.microsoft.com/office/powerpoint/2010/main" val="1026897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102D9-B2E8-91F6-0EA3-EE168B004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20B695-19D6-A47D-A34F-64588BC7C4B5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Exceedance Criteria of Ozone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165C11-C24C-1E07-DEA3-0549DA3885FA}"/>
              </a:ext>
            </a:extLst>
          </p:cNvPr>
          <p:cNvGrpSpPr/>
          <p:nvPr/>
        </p:nvGrpSpPr>
        <p:grpSpPr>
          <a:xfrm>
            <a:off x="1661289" y="1050862"/>
            <a:ext cx="9692511" cy="5492247"/>
            <a:chOff x="-458769" y="8120007"/>
            <a:chExt cx="11812569" cy="70927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3739396-9594-8915-C9A2-049682A6E3E0}"/>
                </a:ext>
              </a:extLst>
            </p:cNvPr>
            <p:cNvGrpSpPr/>
            <p:nvPr/>
          </p:nvGrpSpPr>
          <p:grpSpPr>
            <a:xfrm>
              <a:off x="-458769" y="8161891"/>
              <a:ext cx="11579144" cy="6038131"/>
              <a:chOff x="7170057" y="30015543"/>
              <a:chExt cx="11055405" cy="502194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1E0D89E-CEED-9762-B9EA-EC816E724C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99" t="6678" r="24759" b="2317"/>
              <a:stretch/>
            </p:blipFill>
            <p:spPr>
              <a:xfrm>
                <a:off x="7170057" y="30015543"/>
                <a:ext cx="5094514" cy="499291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263E3F1-8E41-8A52-18D0-B2D8DFE143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57" t="7232" r="9296" b="1233"/>
              <a:stretch/>
            </p:blipFill>
            <p:spPr>
              <a:xfrm>
                <a:off x="12260090" y="30015543"/>
                <a:ext cx="5965372" cy="5021943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A88D22C-F4F9-B7F7-36A9-1852FE926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4556" y="8508433"/>
              <a:ext cx="5838617" cy="541591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5D9290B-D6B7-8700-D8F8-3D3472427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8801" y="8472163"/>
              <a:ext cx="5841228" cy="541591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871D3A-3DB2-A4B4-63D0-537A2EEA7759}"/>
                </a:ext>
              </a:extLst>
            </p:cNvPr>
            <p:cNvSpPr txBox="1"/>
            <p:nvPr/>
          </p:nvSpPr>
          <p:spPr>
            <a:xfrm>
              <a:off x="-77213" y="14156332"/>
              <a:ext cx="9899225" cy="926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  <a:spcAft>
                  <a:spcPts val="600"/>
                </a:spcAft>
              </a:pPr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Green shading indicates where the model was correct</a:t>
              </a:r>
            </a:p>
            <a:p>
              <a:pPr algn="ctr">
                <a:lnSpc>
                  <a:spcPct val="114000"/>
                </a:lnSpc>
                <a:spcAft>
                  <a:spcPts val="600"/>
                </a:spcAft>
              </a:pPr>
              <a:r>
                <a:rPr lang="en-AU" sz="1600" dirty="0">
                  <a:latin typeface="Arial" panose="020B0604020202020204" pitchFamily="34" charset="0"/>
                  <a:cs typeface="Arial" panose="020B0604020202020204" pitchFamily="34" charset="0"/>
                </a:rPr>
                <a:t>Red shading indicates where the model was incorrect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40BD2C-5958-2378-3726-26E29F5FC19B}"/>
                </a:ext>
              </a:extLst>
            </p:cNvPr>
            <p:cNvSpPr/>
            <p:nvPr/>
          </p:nvSpPr>
          <p:spPr>
            <a:xfrm>
              <a:off x="9924295" y="8120007"/>
              <a:ext cx="1429505" cy="7092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AAC102F-0684-4613-DC19-BE3EEBA6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2444562" y="2456988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True Positive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4435344" y="2456987"/>
            <a:ext cx="1279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False Negative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2444562" y="4428248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False Positive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4407113" y="4428247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True Negative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6675378" y="2454978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True Positive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8666160" y="2454977"/>
            <a:ext cx="1279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False Negative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6675378" y="4426238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False Positive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8637929" y="4426237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True Negative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93D37F-5131-87A2-AD17-D1E4BD35AD25}"/>
              </a:ext>
            </a:extLst>
          </p:cNvPr>
          <p:cNvSpPr/>
          <p:nvPr/>
        </p:nvSpPr>
        <p:spPr>
          <a:xfrm>
            <a:off x="4364907" y="3859203"/>
            <a:ext cx="1276350" cy="10287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7DB2446-EBCD-3C2E-0990-9F59C4769917}"/>
              </a:ext>
            </a:extLst>
          </p:cNvPr>
          <p:cNvSpPr/>
          <p:nvPr/>
        </p:nvSpPr>
        <p:spPr>
          <a:xfrm>
            <a:off x="8568221" y="3859203"/>
            <a:ext cx="1276350" cy="10287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EADD46-BF2F-0E00-C7C6-E73387713622}"/>
              </a:ext>
            </a:extLst>
          </p:cNvPr>
          <p:cNvSpPr txBox="1"/>
          <p:nvPr/>
        </p:nvSpPr>
        <p:spPr>
          <a:xfrm>
            <a:off x="10299700" y="2977107"/>
            <a:ext cx="1780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Highly unbalanced, which skews some metrics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87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774A8-1F6D-30D6-A41B-D13766CAC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880258"/>
              </p:ext>
            </p:extLst>
          </p:nvPr>
        </p:nvGraphicFramePr>
        <p:xfrm>
          <a:off x="222288" y="1158502"/>
          <a:ext cx="11752844" cy="51481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8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8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8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8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8153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029008D-1923-6C60-0E69-C93662661AE8}"/>
              </a:ext>
            </a:extLst>
          </p:cNvPr>
          <p:cNvSpPr txBox="1"/>
          <p:nvPr/>
        </p:nvSpPr>
        <p:spPr>
          <a:xfrm>
            <a:off x="9040796" y="2950607"/>
            <a:ext cx="2925417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F1-score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Harmonic mean of precision and recall.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2 x (Precision x Recall) / (Precision + Recall)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Meiryo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F87D9C5-C32E-FD2B-8CD7-722835E4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 descr="Target with solid fill">
            <a:extLst>
              <a:ext uri="{FF2B5EF4-FFF2-40B4-BE49-F238E27FC236}">
                <a16:creationId xmlns:a16="http://schemas.microsoft.com/office/drawing/2014/main" id="{9E490F9F-03B4-D5C6-E566-918D80485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749" y="1526436"/>
            <a:ext cx="1317367" cy="1317367"/>
          </a:xfrm>
          <a:prstGeom prst="rect">
            <a:avLst/>
          </a:prstGeom>
        </p:spPr>
      </p:pic>
      <p:pic>
        <p:nvPicPr>
          <p:cNvPr id="14" name="Graphic 13" descr="Scales of justice with solid fill">
            <a:extLst>
              <a:ext uri="{FF2B5EF4-FFF2-40B4-BE49-F238E27FC236}">
                <a16:creationId xmlns:a16="http://schemas.microsoft.com/office/drawing/2014/main" id="{1336B099-E7CA-DC12-9B9F-15FBD182F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87850" y="1384049"/>
            <a:ext cx="1390846" cy="13908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1B5B92-9A10-20CE-3FE3-2DA6AFF6F887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Exceedance Criteria of Ozone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B98774-7092-FB23-D359-65CE28E6416F}"/>
              </a:ext>
            </a:extLst>
          </p:cNvPr>
          <p:cNvGrpSpPr/>
          <p:nvPr/>
        </p:nvGrpSpPr>
        <p:grpSpPr>
          <a:xfrm>
            <a:off x="3902078" y="1253784"/>
            <a:ext cx="1440000" cy="1696823"/>
            <a:chOff x="9238578" y="3003982"/>
            <a:chExt cx="914400" cy="115403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B8F42C-1313-6731-B5AE-D3D49CAB1D61}"/>
                </a:ext>
              </a:extLst>
            </p:cNvPr>
            <p:cNvSpPr/>
            <p:nvPr/>
          </p:nvSpPr>
          <p:spPr>
            <a:xfrm>
              <a:off x="9527717" y="3243614"/>
              <a:ext cx="143219" cy="15209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1A7627-86D7-B4AA-CB8F-1D8F1A0CF4CD}"/>
                </a:ext>
              </a:extLst>
            </p:cNvPr>
            <p:cNvSpPr/>
            <p:nvPr/>
          </p:nvSpPr>
          <p:spPr>
            <a:xfrm>
              <a:off x="9705140" y="3183253"/>
              <a:ext cx="143219" cy="1520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03168B-CEE9-AC75-A7B5-8BA1AD672C89}"/>
                </a:ext>
              </a:extLst>
            </p:cNvPr>
            <p:cNvSpPr/>
            <p:nvPr/>
          </p:nvSpPr>
          <p:spPr>
            <a:xfrm>
              <a:off x="9548895" y="3003982"/>
              <a:ext cx="143219" cy="15209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Graphic 6" descr="Filter with solid fill">
              <a:extLst>
                <a:ext uri="{FF2B5EF4-FFF2-40B4-BE49-F238E27FC236}">
                  <a16:creationId xmlns:a16="http://schemas.microsoft.com/office/drawing/2014/main" id="{96AA5DEC-0B65-712A-C89B-525145950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38578" y="3243614"/>
              <a:ext cx="914400" cy="9144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E2CD98-A73F-6053-ED7D-EE06CF373F4D}"/>
              </a:ext>
            </a:extLst>
          </p:cNvPr>
          <p:cNvGrpSpPr/>
          <p:nvPr/>
        </p:nvGrpSpPr>
        <p:grpSpPr>
          <a:xfrm>
            <a:off x="6834099" y="1321810"/>
            <a:ext cx="1445905" cy="1568272"/>
            <a:chOff x="9749940" y="4116803"/>
            <a:chExt cx="978652" cy="109876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2C18D3-F538-8E22-C192-F041554E07E6}"/>
                </a:ext>
              </a:extLst>
            </p:cNvPr>
            <p:cNvSpPr/>
            <p:nvPr/>
          </p:nvSpPr>
          <p:spPr>
            <a:xfrm>
              <a:off x="10152978" y="4336780"/>
              <a:ext cx="143219" cy="15209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88E5228-F1B3-79AA-729E-34C8E9A78C23}"/>
                </a:ext>
              </a:extLst>
            </p:cNvPr>
            <p:cNvSpPr/>
            <p:nvPr/>
          </p:nvSpPr>
          <p:spPr>
            <a:xfrm>
              <a:off x="10296197" y="4260732"/>
              <a:ext cx="143219" cy="15209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5A06341-6CF6-D3DE-DD3C-660D14F858D6}"/>
                </a:ext>
              </a:extLst>
            </p:cNvPr>
            <p:cNvSpPr/>
            <p:nvPr/>
          </p:nvSpPr>
          <p:spPr>
            <a:xfrm>
              <a:off x="10128173" y="4116803"/>
              <a:ext cx="143219" cy="15209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069F656-6E1A-FD85-3257-609EBC9AA470}"/>
                </a:ext>
              </a:extLst>
            </p:cNvPr>
            <p:cNvSpPr/>
            <p:nvPr/>
          </p:nvSpPr>
          <p:spPr>
            <a:xfrm>
              <a:off x="9893159" y="4575166"/>
              <a:ext cx="143219" cy="15209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C31008C-1905-433C-F5C3-5B2C30775F33}"/>
                </a:ext>
              </a:extLst>
            </p:cNvPr>
            <p:cNvSpPr/>
            <p:nvPr/>
          </p:nvSpPr>
          <p:spPr>
            <a:xfrm>
              <a:off x="9749940" y="4710928"/>
              <a:ext cx="143219" cy="15209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15" descr="Filter with solid fill">
              <a:extLst>
                <a:ext uri="{FF2B5EF4-FFF2-40B4-BE49-F238E27FC236}">
                  <a16:creationId xmlns:a16="http://schemas.microsoft.com/office/drawing/2014/main" id="{CF61CFE8-11CD-4119-74EA-61D1F55CA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14192" y="4301172"/>
              <a:ext cx="914400" cy="91440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D4789B1-59EA-C0A7-3AA4-F7BBD24D937B}"/>
              </a:ext>
            </a:extLst>
          </p:cNvPr>
          <p:cNvSpPr txBox="1"/>
          <p:nvPr/>
        </p:nvSpPr>
        <p:spPr>
          <a:xfrm>
            <a:off x="222290" y="2985299"/>
            <a:ext cx="292228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Accuracy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How often  are the model predictions correct?</a:t>
            </a:r>
          </a:p>
          <a:p>
            <a:pPr algn="ctr"/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(True Positive + True Negatives) / Total Predictions</a:t>
            </a:r>
          </a:p>
          <a:p>
            <a:endParaRPr lang="en-US" dirty="0">
              <a:latin typeface="Arial" panose="020B0604020202020204" pitchFamily="34" charset="0"/>
              <a:ea typeface="Meiryo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79F168-BA8C-668D-0E1A-87720730A946}"/>
              </a:ext>
            </a:extLst>
          </p:cNvPr>
          <p:cNvSpPr txBox="1"/>
          <p:nvPr/>
        </p:nvSpPr>
        <p:spPr>
          <a:xfrm>
            <a:off x="6092687" y="2985299"/>
            <a:ext cx="292873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Recall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How many of the true positive instances does the model successfully capture?</a:t>
            </a:r>
            <a:endParaRPr lang="en-A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True Positives / (True Positives + False Negatives)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Meiryo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48E618-A93D-6DE1-603C-ACED64CC8AA9}"/>
              </a:ext>
            </a:extLst>
          </p:cNvPr>
          <p:cNvSpPr txBox="1"/>
          <p:nvPr/>
        </p:nvSpPr>
        <p:spPr>
          <a:xfrm>
            <a:off x="3147890" y="2985299"/>
            <a:ext cx="294811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How often is a positive prediction correct?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True Positives / (True Positives + False Positives)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ea typeface="Meiryo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403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8160FC0-8FD4-F7C2-2EFF-592581C76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873694"/>
              </p:ext>
            </p:extLst>
          </p:nvPr>
        </p:nvGraphicFramePr>
        <p:xfrm>
          <a:off x="1780409" y="1812224"/>
          <a:ext cx="8684390" cy="3509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4508">
                  <a:extLst>
                    <a:ext uri="{9D8B030D-6E8A-4147-A177-3AD203B41FA5}">
                      <a16:colId xmlns:a16="http://schemas.microsoft.com/office/drawing/2014/main" val="18337834"/>
                    </a:ext>
                  </a:extLst>
                </a:gridCol>
                <a:gridCol w="2894508">
                  <a:extLst>
                    <a:ext uri="{9D8B030D-6E8A-4147-A177-3AD203B41FA5}">
                      <a16:colId xmlns:a16="http://schemas.microsoft.com/office/drawing/2014/main" val="1359530112"/>
                    </a:ext>
                  </a:extLst>
                </a:gridCol>
                <a:gridCol w="2895374">
                  <a:extLst>
                    <a:ext uri="{9D8B030D-6E8A-4147-A177-3AD203B41FA5}">
                      <a16:colId xmlns:a16="http://schemas.microsoft.com/office/drawing/2014/main" val="3960364893"/>
                    </a:ext>
                  </a:extLst>
                </a:gridCol>
              </a:tblGrid>
              <a:tr h="70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AQFx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345385"/>
                  </a:ext>
                </a:extLst>
              </a:tr>
              <a:tr h="70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en-AU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  <a:endParaRPr lang="en-AU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8894820"/>
                  </a:ext>
                </a:extLst>
              </a:tr>
              <a:tr h="70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045584"/>
                  </a:ext>
                </a:extLst>
              </a:tr>
              <a:tr h="697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</a:t>
                      </a:r>
                      <a:endParaRPr lang="en-AU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  <a:endParaRPr lang="en-AU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21324"/>
                  </a:ext>
                </a:extLst>
              </a:tr>
              <a:tr h="70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 Score</a:t>
                      </a:r>
                      <a:endParaRPr lang="en-AU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AU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n-AU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438403"/>
                  </a:ext>
                </a:extLst>
              </a:tr>
            </a:tbl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1E7BE3D-07D7-5871-4402-231E4809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19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81B5B92-9A10-20CE-3FE3-2DA6AFF6F887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Exceedance Criteria of Ozone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4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BE6BD7-37ED-6D59-3B07-F979C86DF4D3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Context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24563-92AF-0927-B786-900563CB3D2D}"/>
              </a:ext>
            </a:extLst>
          </p:cNvPr>
          <p:cNvSpPr txBox="1"/>
          <p:nvPr/>
        </p:nvSpPr>
        <p:spPr>
          <a:xfrm>
            <a:off x="225468" y="1117599"/>
            <a:ext cx="58705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2019 – 2020, south-east Australia faced one of the worst bushfire seasons in its recorded history: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Area burnt: 	10.2 million hectares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Fatalities: 	33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Buildings lost: 	31,000 homes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BC23BD-4ECA-C2B8-D728-BA8345E3D204}"/>
              </a:ext>
            </a:extLst>
          </p:cNvPr>
          <p:cNvSpPr txBox="1"/>
          <p:nvPr/>
        </p:nvSpPr>
        <p:spPr>
          <a:xfrm>
            <a:off x="5560315" y="5873801"/>
            <a:ext cx="6516417" cy="502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AU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Imagery provided by services from NASA's Global Imagery Browse Services (GIBS), part of NASA's Earth Science Data and Information System (ESDIS).</a:t>
            </a:r>
            <a:endParaRPr lang="en-A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2E08A0-09FC-3ED4-C709-DE0E1F702E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93" t="16535" r="61312" b="7426"/>
          <a:stretch/>
        </p:blipFill>
        <p:spPr>
          <a:xfrm>
            <a:off x="259941" y="3239466"/>
            <a:ext cx="5300372" cy="31935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3387C7-59CC-8508-B614-518DA2782A6E}"/>
              </a:ext>
            </a:extLst>
          </p:cNvPr>
          <p:cNvSpPr txBox="1"/>
          <p:nvPr/>
        </p:nvSpPr>
        <p:spPr>
          <a:xfrm>
            <a:off x="-561315" y="6523540"/>
            <a:ext cx="2799030" cy="290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AU" sz="1200" i="1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Canadell</a:t>
            </a: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et al., 2021</a:t>
            </a:r>
            <a:endParaRPr lang="en-AU" sz="12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D363EBF-CC5B-8826-D0E6-07F23EB6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1D0B15-E86D-4033-A06C-DA37F7695F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44" r="7739" b="6385"/>
          <a:stretch/>
        </p:blipFill>
        <p:spPr>
          <a:xfrm>
            <a:off x="6262700" y="1251121"/>
            <a:ext cx="5111645" cy="46226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A266BE-BD0B-0AFE-3199-A002688F8E67}"/>
              </a:ext>
            </a:extLst>
          </p:cNvPr>
          <p:cNvSpPr txBox="1"/>
          <p:nvPr/>
        </p:nvSpPr>
        <p:spPr>
          <a:xfrm>
            <a:off x="457466" y="2964257"/>
            <a:ext cx="540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Satellites estimates of forest area burnt in Australia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084" y="1910528"/>
            <a:ext cx="5582192" cy="1008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918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3BA10-DAE4-DF30-41AE-F137A6F77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956B34-FC14-E11A-1A0B-44D342A1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227627-B603-4AF7-A7F0-8EBB6AB5CA38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6020" y="652129"/>
            <a:ext cx="12404035" cy="5754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BB73-D4D8-7471-EC38-2CCF66288DFF}"/>
              </a:ext>
            </a:extLst>
          </p:cNvPr>
          <p:cNvSpPr txBox="1"/>
          <p:nvPr/>
        </p:nvSpPr>
        <p:spPr>
          <a:xfrm>
            <a:off x="771287" y="-116343"/>
            <a:ext cx="10649422" cy="3268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Preliminary Results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PM 2.5 measured in COALA-2020 compared to the outputs of </a:t>
            </a:r>
            <a:r>
              <a:rPr lang="en-US" sz="4400" kern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AQFx</a:t>
            </a:r>
            <a:r>
              <a:rPr lang="en-US" sz="4400" kern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MUSICA models</a:t>
            </a:r>
          </a:p>
        </p:txBody>
      </p:sp>
    </p:spTree>
    <p:extLst>
      <p:ext uri="{BB962C8B-B14F-4D97-AF65-F5344CB8AC3E}">
        <p14:creationId xmlns:p14="http://schemas.microsoft.com/office/powerpoint/2010/main" val="189901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DEFA5-7864-16B4-4E68-6E9AEFAD2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0070CF-0263-D7BA-4F1A-B0235038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21</a:t>
            </a:fld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4151-AD43-33B7-FE12-CD9D90F0421E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Boxplot for PM 2.5</a:t>
            </a:r>
          </a:p>
          <a:p>
            <a:pPr algn="ctr"/>
            <a:endParaRPr lang="en-AU" dirty="0"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86070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37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697AF-65C1-0DBE-6488-681526BCD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6346A5-B6AB-6B0A-DBA3-273BA043D2DE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Quantitative Comparison of PM 2.5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FDD462E-4782-CD93-2263-79FF0181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95203"/>
            <a:ext cx="10058400" cy="502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16F2CB-1A06-B664-C00C-D55E32E5DA80}"/>
              </a:ext>
            </a:extLst>
          </p:cNvPr>
          <p:cNvSpPr txBox="1"/>
          <p:nvPr/>
        </p:nvSpPr>
        <p:spPr>
          <a:xfrm>
            <a:off x="10164782" y="4195958"/>
            <a:ext cx="192083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Regulatory exceedance level 16.75 µg/m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AU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2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102D9-B2E8-91F6-0EA3-EE168B004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20B695-19D6-A47D-A34F-64588BC7C4B5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Exceedance Criteria of PM 2.5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739396-9594-8915-C9A2-049682A6E3E0}"/>
              </a:ext>
            </a:extLst>
          </p:cNvPr>
          <p:cNvGrpSpPr/>
          <p:nvPr/>
        </p:nvGrpSpPr>
        <p:grpSpPr>
          <a:xfrm>
            <a:off x="1661289" y="1235695"/>
            <a:ext cx="9500980" cy="4675574"/>
            <a:chOff x="7170057" y="30015543"/>
            <a:chExt cx="11055405" cy="502194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E0D89E-CEED-9762-B9EA-EC816E724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9" t="6678" r="24759" b="2317"/>
            <a:stretch/>
          </p:blipFill>
          <p:spPr>
            <a:xfrm>
              <a:off x="7170057" y="30015543"/>
              <a:ext cx="5094514" cy="499291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263E3F1-8E41-8A52-18D0-B2D8DFE14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7" t="7232" r="9296" b="1233"/>
            <a:stretch/>
          </p:blipFill>
          <p:spPr>
            <a:xfrm>
              <a:off x="12260090" y="30015543"/>
              <a:ext cx="5965372" cy="5021943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A88D22C-F4F9-B7F7-36A9-1852FE926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602" y="1502977"/>
            <a:ext cx="4790733" cy="41937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D9290B-D6B7-8700-D8F8-3D3472427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621" y="1514051"/>
            <a:ext cx="4792875" cy="41937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871D3A-3DB2-A4B4-63D0-537A2EEA7759}"/>
              </a:ext>
            </a:extLst>
          </p:cNvPr>
          <p:cNvSpPr txBox="1"/>
          <p:nvPr/>
        </p:nvSpPr>
        <p:spPr>
          <a:xfrm>
            <a:off x="1974365" y="5877438"/>
            <a:ext cx="8122564" cy="71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Green shading indicates where the model was correct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Red shading indicates where the model was incorrect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40BD2C-5958-2378-3726-26E29F5FC19B}"/>
              </a:ext>
            </a:extLst>
          </p:cNvPr>
          <p:cNvSpPr/>
          <p:nvPr/>
        </p:nvSpPr>
        <p:spPr>
          <a:xfrm>
            <a:off x="10180855" y="1050862"/>
            <a:ext cx="1172945" cy="5492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AAC102F-0684-4613-DC19-BE3EEBA6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2444562" y="2609388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True Positive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4435344" y="2609387"/>
            <a:ext cx="1279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False Negative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2444562" y="4580648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False Positive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4407113" y="4580647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True Negative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6675378" y="2607378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True Positive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8666160" y="2607377"/>
            <a:ext cx="1279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False Negative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6675378" y="4578638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False Positive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8637929" y="4578637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True Negative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6650" y="2197857"/>
            <a:ext cx="711406" cy="461665"/>
          </a:xfrm>
          <a:prstGeom prst="rect">
            <a:avLst/>
          </a:prstGeom>
          <a:solidFill>
            <a:srgbClr val="47D45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37882" y="4161584"/>
            <a:ext cx="711406" cy="461665"/>
          </a:xfrm>
          <a:prstGeom prst="rect">
            <a:avLst/>
          </a:prstGeom>
          <a:solidFill>
            <a:srgbClr val="47D45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532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0744" y="2161084"/>
            <a:ext cx="711406" cy="461665"/>
          </a:xfrm>
          <a:prstGeom prst="rect">
            <a:avLst/>
          </a:prstGeom>
          <a:solidFill>
            <a:srgbClr val="EC3B28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355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9363" y="4122950"/>
            <a:ext cx="707204" cy="461665"/>
          </a:xfrm>
          <a:prstGeom prst="rect">
            <a:avLst/>
          </a:prstGeom>
          <a:solidFill>
            <a:srgbClr val="EC3B28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0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3441" y="1285876"/>
            <a:ext cx="8542159" cy="178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TextBox 36"/>
          <p:cNvSpPr txBox="1"/>
          <p:nvPr/>
        </p:nvSpPr>
        <p:spPr>
          <a:xfrm>
            <a:off x="6894949" y="2201825"/>
            <a:ext cx="711406" cy="461665"/>
          </a:xfrm>
          <a:prstGeom prst="rect">
            <a:avLst/>
          </a:prstGeom>
          <a:solidFill>
            <a:srgbClr val="47D45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374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66181" y="4165552"/>
            <a:ext cx="711406" cy="461665"/>
          </a:xfrm>
          <a:prstGeom prst="rect">
            <a:avLst/>
          </a:prstGeom>
          <a:solidFill>
            <a:srgbClr val="47D45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361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78546" y="2171963"/>
            <a:ext cx="711406" cy="461665"/>
          </a:xfrm>
          <a:prstGeom prst="rect">
            <a:avLst/>
          </a:prstGeom>
          <a:solidFill>
            <a:srgbClr val="EC3B28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7661" y="4126918"/>
            <a:ext cx="990662" cy="461665"/>
          </a:xfrm>
          <a:prstGeom prst="rect">
            <a:avLst/>
          </a:prstGeom>
          <a:solidFill>
            <a:srgbClr val="EC3B28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171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9397" y="1209259"/>
            <a:ext cx="386650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Confusion Matrix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Heatmap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for PM 2.5 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AQFx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85959" y="1199280"/>
            <a:ext cx="411683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Confusion Matrix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Heatmap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for PM 2.5 in MUSICA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69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102D9-B2E8-91F6-0EA3-EE168B004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20B695-19D6-A47D-A34F-64588BC7C4B5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Exceedance Criteria of PM 2.5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739396-9594-8915-C9A2-049682A6E3E0}"/>
              </a:ext>
            </a:extLst>
          </p:cNvPr>
          <p:cNvGrpSpPr/>
          <p:nvPr/>
        </p:nvGrpSpPr>
        <p:grpSpPr>
          <a:xfrm>
            <a:off x="1661289" y="1235695"/>
            <a:ext cx="9500980" cy="4675574"/>
            <a:chOff x="7170057" y="30015543"/>
            <a:chExt cx="11055405" cy="502194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E0D89E-CEED-9762-B9EA-EC816E724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9" t="6678" r="24759" b="2317"/>
            <a:stretch/>
          </p:blipFill>
          <p:spPr>
            <a:xfrm>
              <a:off x="7170057" y="30015543"/>
              <a:ext cx="5094514" cy="499291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263E3F1-8E41-8A52-18D0-B2D8DFE14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7" t="7232" r="9296" b="1233"/>
            <a:stretch/>
          </p:blipFill>
          <p:spPr>
            <a:xfrm>
              <a:off x="12260090" y="30015543"/>
              <a:ext cx="5965372" cy="5021943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A88D22C-F4F9-B7F7-36A9-1852FE926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602" y="1502977"/>
            <a:ext cx="4790733" cy="41937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D9290B-D6B7-8700-D8F8-3D3472427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621" y="1514051"/>
            <a:ext cx="4792875" cy="41937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871D3A-3DB2-A4B4-63D0-537A2EEA7759}"/>
              </a:ext>
            </a:extLst>
          </p:cNvPr>
          <p:cNvSpPr txBox="1"/>
          <p:nvPr/>
        </p:nvSpPr>
        <p:spPr>
          <a:xfrm>
            <a:off x="1974365" y="5877438"/>
            <a:ext cx="8122564" cy="71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Green shading indicates where the model was correct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Red shading indicates where the model was incorrect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40BD2C-5958-2378-3726-26E29F5FC19B}"/>
              </a:ext>
            </a:extLst>
          </p:cNvPr>
          <p:cNvSpPr/>
          <p:nvPr/>
        </p:nvSpPr>
        <p:spPr>
          <a:xfrm>
            <a:off x="10180855" y="1050862"/>
            <a:ext cx="1172945" cy="5492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AAC102F-0684-4613-DC19-BE3EEBA6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2444562" y="2609388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True Positive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4435344" y="2609387"/>
            <a:ext cx="1279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False Negative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2444562" y="4580648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False Positive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4407113" y="4580647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True Negative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6675378" y="2607378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True Positive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8666160" y="2607377"/>
            <a:ext cx="1279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False Negative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6675378" y="4578638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False Positive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6D0A55-BCAA-1B28-324A-AC1597DF5AB3}"/>
              </a:ext>
            </a:extLst>
          </p:cNvPr>
          <p:cNvSpPr txBox="1"/>
          <p:nvPr/>
        </p:nvSpPr>
        <p:spPr>
          <a:xfrm>
            <a:off x="8637929" y="4578637"/>
            <a:ext cx="1172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ea typeface="Meiryo"/>
                <a:cs typeface="Arial" panose="020B0604020202020204" pitchFamily="34" charset="0"/>
              </a:rPr>
              <a:t>True Negative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6650" y="2197857"/>
            <a:ext cx="711406" cy="461665"/>
          </a:xfrm>
          <a:prstGeom prst="rect">
            <a:avLst/>
          </a:prstGeom>
          <a:solidFill>
            <a:srgbClr val="47D45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37882" y="4161584"/>
            <a:ext cx="711406" cy="461665"/>
          </a:xfrm>
          <a:prstGeom prst="rect">
            <a:avLst/>
          </a:prstGeom>
          <a:solidFill>
            <a:srgbClr val="47D45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532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40744" y="2161084"/>
            <a:ext cx="711406" cy="461665"/>
          </a:xfrm>
          <a:prstGeom prst="rect">
            <a:avLst/>
          </a:prstGeom>
          <a:solidFill>
            <a:srgbClr val="EC3B28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355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9363" y="4122950"/>
            <a:ext cx="707204" cy="461665"/>
          </a:xfrm>
          <a:prstGeom prst="rect">
            <a:avLst/>
          </a:prstGeom>
          <a:solidFill>
            <a:srgbClr val="EC3B28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0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3441" y="1285876"/>
            <a:ext cx="8542159" cy="178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TextBox 36"/>
          <p:cNvSpPr txBox="1"/>
          <p:nvPr/>
        </p:nvSpPr>
        <p:spPr>
          <a:xfrm>
            <a:off x="6894949" y="2201825"/>
            <a:ext cx="711406" cy="461665"/>
          </a:xfrm>
          <a:prstGeom prst="rect">
            <a:avLst/>
          </a:prstGeom>
          <a:solidFill>
            <a:srgbClr val="47D45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374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66181" y="4165552"/>
            <a:ext cx="711406" cy="461665"/>
          </a:xfrm>
          <a:prstGeom prst="rect">
            <a:avLst/>
          </a:prstGeom>
          <a:solidFill>
            <a:srgbClr val="47D45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361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7661" y="4126918"/>
            <a:ext cx="990662" cy="461665"/>
          </a:xfrm>
          <a:prstGeom prst="rect">
            <a:avLst/>
          </a:prstGeom>
          <a:solidFill>
            <a:srgbClr val="EC3B28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171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9397" y="1209259"/>
            <a:ext cx="386650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Confusion Matrix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Heatmap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for PM 2.5 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AQFx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85959" y="1199280"/>
            <a:ext cx="411683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Confusion Matrix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Heatmap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for PM 2.5 in MUSICA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93D37F-5131-87A2-AD17-D1E4BD35AD25}"/>
              </a:ext>
            </a:extLst>
          </p:cNvPr>
          <p:cNvSpPr/>
          <p:nvPr/>
        </p:nvSpPr>
        <p:spPr>
          <a:xfrm>
            <a:off x="2402392" y="4030898"/>
            <a:ext cx="1276350" cy="10287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EADD46-BF2F-0E00-C7C6-E73387713622}"/>
              </a:ext>
            </a:extLst>
          </p:cNvPr>
          <p:cNvSpPr txBox="1"/>
          <p:nvPr/>
        </p:nvSpPr>
        <p:spPr>
          <a:xfrm>
            <a:off x="58802" y="2869583"/>
            <a:ext cx="178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time, no false positives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78546" y="2171963"/>
            <a:ext cx="711406" cy="461665"/>
          </a:xfrm>
          <a:prstGeom prst="rect">
            <a:avLst/>
          </a:prstGeom>
          <a:solidFill>
            <a:srgbClr val="EC3B28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64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8160FC0-8FD4-F7C2-2EFF-592581C76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639456"/>
              </p:ext>
            </p:extLst>
          </p:nvPr>
        </p:nvGraphicFramePr>
        <p:xfrm>
          <a:off x="1780409" y="1812224"/>
          <a:ext cx="8684390" cy="3509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4508">
                  <a:extLst>
                    <a:ext uri="{9D8B030D-6E8A-4147-A177-3AD203B41FA5}">
                      <a16:colId xmlns:a16="http://schemas.microsoft.com/office/drawing/2014/main" val="18337834"/>
                    </a:ext>
                  </a:extLst>
                </a:gridCol>
                <a:gridCol w="2894508">
                  <a:extLst>
                    <a:ext uri="{9D8B030D-6E8A-4147-A177-3AD203B41FA5}">
                      <a16:colId xmlns:a16="http://schemas.microsoft.com/office/drawing/2014/main" val="1359530112"/>
                    </a:ext>
                  </a:extLst>
                </a:gridCol>
                <a:gridCol w="2895374">
                  <a:extLst>
                    <a:ext uri="{9D8B030D-6E8A-4147-A177-3AD203B41FA5}">
                      <a16:colId xmlns:a16="http://schemas.microsoft.com/office/drawing/2014/main" val="3960364893"/>
                    </a:ext>
                  </a:extLst>
                </a:gridCol>
              </a:tblGrid>
              <a:tr h="70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AQFx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345385"/>
                  </a:ext>
                </a:extLst>
              </a:tr>
              <a:tr h="70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en-AU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8894820"/>
                  </a:ext>
                </a:extLst>
              </a:tr>
              <a:tr h="70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045584"/>
                  </a:ext>
                </a:extLst>
              </a:tr>
              <a:tr h="697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</a:t>
                      </a:r>
                      <a:endParaRPr lang="en-AU" sz="2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21324"/>
                  </a:ext>
                </a:extLst>
              </a:tr>
              <a:tr h="702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 Score</a:t>
                      </a:r>
                      <a:endParaRPr lang="en-AU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  <a:endParaRPr lang="en-AU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AU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  <a:endParaRPr lang="en-AU" sz="2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438403"/>
                  </a:ext>
                </a:extLst>
              </a:tr>
            </a:tbl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1E7BE3D-07D7-5871-4402-231E4809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25</a:t>
            </a:fld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81B5B92-9A10-20CE-3FE3-2DA6AFF6F887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Exceedance Criteria of PM 2.5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C41535-BDE1-098B-56AC-5D93B55C62C1}"/>
              </a:ext>
            </a:extLst>
          </p:cNvPr>
          <p:cNvSpPr txBox="1"/>
          <p:nvPr/>
        </p:nvSpPr>
        <p:spPr>
          <a:xfrm>
            <a:off x="222290" y="336925"/>
            <a:ext cx="117528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119D3-E00C-C407-F616-6872C9C0EDB0}"/>
              </a:ext>
            </a:extLst>
          </p:cNvPr>
          <p:cNvSpPr txBox="1"/>
          <p:nvPr/>
        </p:nvSpPr>
        <p:spPr>
          <a:xfrm>
            <a:off x="774701" y="1397000"/>
            <a:ext cx="10960100" cy="4497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Using COALA-2020 measurements as a point of comparison, the results fo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 ozone and PM2.5 for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AQFx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MUSICA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were compared.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AQFx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most accurately reproduces ozone levels, while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MUSICA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co-varies with COALA-2020 measurements but tends to overestimate high concentration levels consistently.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PM 2.5 simulations were generally worse,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AQFx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values are very low so no false positives lead to a high precision, but MUSICA performs best in all other fields</a:t>
            </a:r>
          </a:p>
          <a:p>
            <a:pPr marL="285750" indent="-285750" algn="ctr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In-person visit on 4-15 August 2025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sam.lee2@unsw.edu.au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2D98E5-F131-14CC-E2FC-43022976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662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DF2A1-CFF0-5F73-FEEF-AEAB37F4D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344400" cy="6858000"/>
          </a:xfrm>
          <a:prstGeom prst="rect">
            <a:avLst/>
          </a:prstGeom>
          <a:gradFill>
            <a:gsLst>
              <a:gs pos="18000">
                <a:schemeClr val="accent1">
                  <a:lumMod val="5000"/>
                  <a:lumOff val="95000"/>
                </a:schemeClr>
              </a:gs>
              <a:gs pos="96000">
                <a:schemeClr val="accent1">
                  <a:lumMod val="45000"/>
                  <a:lumOff val="55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11EB1B-6536-A886-2145-5A12A2B4AAB8}"/>
              </a:ext>
            </a:extLst>
          </p:cNvPr>
          <p:cNvSpPr txBox="1"/>
          <p:nvPr/>
        </p:nvSpPr>
        <p:spPr>
          <a:xfrm>
            <a:off x="618660" y="1445209"/>
            <a:ext cx="10513165" cy="567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Thank you to Julie Noonan (CSIRO Australia) and Rebecca Buchholz (NSF National Center for Atmospheric Research) for providing data for this work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Canadell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J. G., Meyer, C. P. (Mick), Cook, G. D., Dowdy, A., Briggs, P. R.,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Knauer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J., et al. (2021). Multi-decadal increase of forest burned area in Australia is linked to climate change. Nature Communications, 12(1), 6921. https://doi.org/10.1038/s41467-021-27225-4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Filkov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A. I., Ngo, T., Matthews, S.,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Telfer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S., &amp; Penman, T. D. (2020). Impact of Australia’s catastrophic 2019/20 bushfire season on communities and environment. Retrospective analysis and current trends. Journal of Safety Science and Resilience, 1(1), 44–56.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https://doi.org/10.1016/j.jnlssr.2020.06.009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Reisen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F. (2024).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AQFx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a national smoke forecasting system: From emissions to forewarning. Conference Presentation for 2024 CASANZ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AirTalks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accessed 06 June 2025.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Image 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https://wwf.org.au/what-we-do/australian-bushfires/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accessed 31 May 2025.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Imagery provided by services from NASA's Global Imagery Browse Services (GIBS), part of NASA's Earth Science Data and Information System (ESDIS), </a:t>
            </a:r>
            <a:r>
              <a:rPr lang="en-AU" sz="1200" i="1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5"/>
              </a:rPr>
              <a:t>https://worldview.earthdata.nasa.gov</a:t>
            </a:r>
            <a:endParaRPr lang="en-AU" sz="1200" i="1" dirty="0">
              <a:solidFill>
                <a:srgbClr val="00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Leung, D. M., </a:t>
            </a:r>
            <a:r>
              <a:rPr lang="en-AU" sz="12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Kok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J. F., Li, L., </a:t>
            </a:r>
            <a:r>
              <a:rPr lang="en-AU" sz="12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Mahowald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N. M., Lawrence, D. M., </a:t>
            </a:r>
            <a:r>
              <a:rPr lang="en-AU" sz="12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Tilmes</a:t>
            </a: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S., et al. (2024). A new process-based and scale-aware desert dust emission scheme for global climate models – Part II: Evaluation in the Community Earth System Model version 2 (CESM2). Atmospheric Chemistry and Physics, 24(4), 2287–2318. https://doi.org/10.5194/acp-24-2287-2024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https://www2.acom.ucar.edu/sections/multi-scale-infrastructure-chemistry-modeling-musica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i="1" dirty="0">
              <a:solidFill>
                <a:srgbClr val="000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0E947A-99E6-6723-F7E4-B5AADECA58C2}"/>
              </a:ext>
            </a:extLst>
          </p:cNvPr>
          <p:cNvSpPr/>
          <p:nvPr/>
        </p:nvSpPr>
        <p:spPr>
          <a:xfrm>
            <a:off x="113400" y="106176"/>
            <a:ext cx="118617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076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28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C3E78-BCD4-D2E5-5E20-5A33EB732B86}"/>
              </a:ext>
            </a:extLst>
          </p:cNvPr>
          <p:cNvSpPr txBox="1"/>
          <p:nvPr/>
        </p:nvSpPr>
        <p:spPr>
          <a:xfrm>
            <a:off x="0" y="336925"/>
            <a:ext cx="1201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Air Quality Monitoring Station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139" t="38077" r="30625" b="8590"/>
          <a:stretch/>
        </p:blipFill>
        <p:spPr>
          <a:xfrm>
            <a:off x="393700" y="1073150"/>
            <a:ext cx="5346700" cy="528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18200" y="30289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https://www.environment.nsw.gov.au/topics/air/air-quality-basics/how-and-why-we-monitor-air-pollution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8200" y="3952280"/>
            <a:ext cx="3603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 deposition, then measured by microbalance or Beta Radiation Attenuation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30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A8F2E-54C4-2CE4-F137-5962EAC31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1C26AC5-9DB9-8D87-3C38-C2A6044E6EBD}"/>
              </a:ext>
            </a:extLst>
          </p:cNvPr>
          <p:cNvSpPr txBox="1"/>
          <p:nvPr/>
        </p:nvSpPr>
        <p:spPr>
          <a:xfrm>
            <a:off x="5560315" y="5873801"/>
            <a:ext cx="6516417" cy="502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AU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Imagery provided by services from NASA's Global Imagery Browse Services (GIBS), part of NASA's Earth Science Data and Information System (ESDIS).</a:t>
            </a:r>
            <a:endParaRPr lang="en-A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82A8DE-7A23-EC0F-64F1-665FCCA5E7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44" r="7739" b="6385"/>
          <a:stretch/>
        </p:blipFill>
        <p:spPr>
          <a:xfrm>
            <a:off x="6262700" y="1251121"/>
            <a:ext cx="5111645" cy="4622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36A750-4261-2535-F876-A9C44A8576E1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Context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9F334-FB97-8BCB-9B1E-5DE874D294C5}"/>
              </a:ext>
            </a:extLst>
          </p:cNvPr>
          <p:cNvSpPr txBox="1"/>
          <p:nvPr/>
        </p:nvSpPr>
        <p:spPr>
          <a:xfrm>
            <a:off x="215308" y="1117599"/>
            <a:ext cx="58705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2019 – 2020, south-east Australia faced one of the worst bushfire seasons in its recorded history: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Area burnt: 	10.2 million hectares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Fatalities: 	33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Buildings lost: 	31,000 homes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Characterizing Organics and Aerosol Loading over Australia (COALA-2020) campaign measured atmospheric chemistry emissions from December 2019 to March 2020.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comprehensive smoke dataset for the region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C71C8AF-D6BC-E946-0F11-B89AB5E3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5-Point Star 9">
            <a:extLst>
              <a:ext uri="{FF2B5EF4-FFF2-40B4-BE49-F238E27FC236}">
                <a16:creationId xmlns:a16="http://schemas.microsoft.com/office/drawing/2014/main" id="{6183BC77-2B5A-CBA1-5CD9-FF396C777716}"/>
              </a:ext>
            </a:extLst>
          </p:cNvPr>
          <p:cNvSpPr/>
          <p:nvPr/>
        </p:nvSpPr>
        <p:spPr>
          <a:xfrm>
            <a:off x="9894130" y="3056086"/>
            <a:ext cx="165333" cy="150481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B7253EBE-85C0-3399-20AF-F05AE01A7BDE}"/>
              </a:ext>
            </a:extLst>
          </p:cNvPr>
          <p:cNvSpPr/>
          <p:nvPr/>
        </p:nvSpPr>
        <p:spPr>
          <a:xfrm rot="21115871" flipH="1">
            <a:off x="6123176" y="3168315"/>
            <a:ext cx="3588716" cy="51117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6084" y="1910528"/>
            <a:ext cx="5582192" cy="10084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23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E25E3-E4EE-A7E3-31A1-879107B5D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1B9FAE-6A80-0029-65C2-4A7F0502E1E7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FBD2F7-02B1-90E8-DF6D-053356A0A989}"/>
              </a:ext>
            </a:extLst>
          </p:cNvPr>
          <p:cNvSpPr txBox="1"/>
          <p:nvPr/>
        </p:nvSpPr>
        <p:spPr>
          <a:xfrm>
            <a:off x="225468" y="1117599"/>
            <a:ext cx="1156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15DA1CD-3564-7ED0-18C2-A97616ED0A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545561"/>
              </p:ext>
            </p:extLst>
          </p:nvPr>
        </p:nvGraphicFramePr>
        <p:xfrm>
          <a:off x="3200400" y="1422400"/>
          <a:ext cx="607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2EECCA3-20C2-D3D8-57EF-37C9F8EE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2743200" cy="365125"/>
          </a:xfrm>
        </p:spPr>
        <p:txBody>
          <a:bodyPr/>
          <a:lstStyle/>
          <a:p>
            <a:fld id="{98227627-B603-4AF7-A7F0-8EBB6AB5CA38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11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63D2F-E3AB-9284-D842-7FA6AE73A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2C59168-6A16-5FA6-07ED-EC9BFEB1BC8C}"/>
              </a:ext>
            </a:extLst>
          </p:cNvPr>
          <p:cNvSpPr txBox="1"/>
          <p:nvPr/>
        </p:nvSpPr>
        <p:spPr>
          <a:xfrm>
            <a:off x="640080" y="325369"/>
            <a:ext cx="4368602" cy="14813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Aims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6B01BB-24A6-4B11-E7BF-AF78002FF42E}"/>
              </a:ext>
            </a:extLst>
          </p:cNvPr>
          <p:cNvSpPr txBox="1"/>
          <p:nvPr/>
        </p:nvSpPr>
        <p:spPr>
          <a:xfrm>
            <a:off x="518895" y="1429689"/>
            <a:ext cx="4243589" cy="492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COALA-2020 measurements to the output of three atmospheric chemistry climate models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Determine how well they reproduce the chemical species concentrations in smoke plumes from extreme bushfires. 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 the results of the overall effectiveness of each model for each chemical species particular to the Australian context. 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truck with a flatbed trailer&#10;&#10;AI-generated content may be incorrect.">
            <a:extLst>
              <a:ext uri="{FF2B5EF4-FFF2-40B4-BE49-F238E27FC236}">
                <a16:creationId xmlns:a16="http://schemas.microsoft.com/office/drawing/2014/main" id="{03279FCB-F531-D045-6840-19A2C05B6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6" r="210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1745D7A-9A4F-700F-9E3F-2C5DA239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8227627-B603-4AF7-A7F0-8EBB6AB5CA3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 flipV="1">
            <a:off x="222290" y="1092200"/>
            <a:ext cx="5670510" cy="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30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E9DC6-4A24-EE6F-AF0B-694CFF49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CDE113-EEDF-6F5E-0457-8B5C7DD7224E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COALA-2020 Measurement Data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46DADE-BA46-5347-BE6E-143B7F8A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pxl-uoweduau.terminalfour.net/prod01/channel_3/assets/contributed/faculty-of-science-medicine-and-health/science-areas/COALA-web-4-749X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1278895"/>
            <a:ext cx="4873625" cy="274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6900" y="1387566"/>
            <a:ext cx="6492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Chemical Species measurements occurring from December 2019 to March 2020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Instruments Deployed in the AIRBOX: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PTR-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FTIR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3D sonic anemometer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AQMS (NSW DCCEEW)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Multi-angle absorption photometer</a:t>
            </a:r>
          </a:p>
        </p:txBody>
      </p:sp>
      <p:pic>
        <p:nvPicPr>
          <p:cNvPr id="1028" name="Picture 4" descr="https://airbox.earthsci.unimelb.edu.au/files/2017/11/P1080947-rbxu2w-1024x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209090"/>
            <a:ext cx="4043186" cy="22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Left 1">
            <a:extLst>
              <a:ext uri="{FF2B5EF4-FFF2-40B4-BE49-F238E27FC236}">
                <a16:creationId xmlns:a16="http://schemas.microsoft.com/office/drawing/2014/main" id="{B7253EBE-85C0-3399-20AF-F05AE01A7BDE}"/>
              </a:ext>
            </a:extLst>
          </p:cNvPr>
          <p:cNvSpPr/>
          <p:nvPr/>
        </p:nvSpPr>
        <p:spPr>
          <a:xfrm rot="19583530" flipH="1">
            <a:off x="8111743" y="3484816"/>
            <a:ext cx="2561171" cy="51117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3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7</a:t>
            </a:fld>
            <a:endParaRPr lang="en-AU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617912"/>
              </p:ext>
            </p:extLst>
          </p:nvPr>
        </p:nvGraphicFramePr>
        <p:xfrm>
          <a:off x="434715" y="1260255"/>
          <a:ext cx="11540417" cy="5043870"/>
        </p:xfrm>
        <a:graphic>
          <a:graphicData uri="http://schemas.openxmlformats.org/drawingml/2006/table">
            <a:tbl>
              <a:tblPr/>
              <a:tblGrid>
                <a:gridCol w="244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1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6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3594"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PRT-TOF-MS</a:t>
                      </a:r>
                    </a:p>
                  </a:txBody>
                  <a:tcPr marL="3969" marR="3969" marT="3969" marB="1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FTIR</a:t>
                      </a:r>
                    </a:p>
                  </a:txBody>
                  <a:tcPr marL="3969" marR="3969" marT="3969" marB="1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Three-dimensional sonic anemometer </a:t>
                      </a:r>
                    </a:p>
                  </a:txBody>
                  <a:tcPr marL="3969" marR="3969" marT="3969" marB="1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AQMS</a:t>
                      </a:r>
                    </a:p>
                  </a:txBody>
                  <a:tcPr marL="3969" marR="3969" marT="3969" marB="1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Multi-angle absorption photometer </a:t>
                      </a:r>
                    </a:p>
                  </a:txBody>
                  <a:tcPr marL="3969" marR="3969" marT="3969" marB="190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Methanol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dioxide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 speed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Humidity, relative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carbon, aerosol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Acetonitrile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Methane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 speed, maximum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Temperature, air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Aerosol absorption coefficient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Acetaldehyde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monoxide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 direction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Visibility, NEPH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Prop-2-enal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Nitrous oxide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Particulate matter, &lt; 2.5 µm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Acetone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dioxide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Particulate matter, &lt; 10 µm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Isoprene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272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Methacrolein</a:t>
                      </a:r>
                      <a:r>
                        <a:rPr lang="en-A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methyl vinyl ketone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Nitric oxide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45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Butan-2-one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Nitrogen dioxide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Nitrogen oxides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0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Toluene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Sulfur dioxide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0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 C8H10 (Xylene) 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above ground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0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 C9H12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 speed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005"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Monoterpenes</a:t>
                      </a:r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 direction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3272">
                <a:tc>
                  <a:txBody>
                    <a:bodyPr/>
                    <a:lstStyle/>
                    <a:p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more</a:t>
                      </a:r>
                      <a:endParaRPr lang="en-AU" sz="1500" dirty="0"/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 direction, standard deviation</a:t>
                      </a: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9" marR="3969" marT="3969" marB="1905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48C3E78-BCD4-D2E5-5E20-5A33EB732B86}"/>
              </a:ext>
            </a:extLst>
          </p:cNvPr>
          <p:cNvSpPr txBox="1"/>
          <p:nvPr/>
        </p:nvSpPr>
        <p:spPr>
          <a:xfrm>
            <a:off x="0" y="336925"/>
            <a:ext cx="1201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Instruments and Measured Species in COALA- 2020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6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3DD1-2829-B859-A973-F2CB870F7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140F62-ABED-F642-3B53-F0E47A2975E7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Chemical Species of Interest</a:t>
            </a: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C9A0BD6-E1E8-389F-0FF5-8D2997DE9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018741"/>
              </p:ext>
            </p:extLst>
          </p:nvPr>
        </p:nvGraphicFramePr>
        <p:xfrm>
          <a:off x="838201" y="1314289"/>
          <a:ext cx="10422466" cy="491932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226637">
                  <a:extLst>
                    <a:ext uri="{9D8B030D-6E8A-4147-A177-3AD203B41FA5}">
                      <a16:colId xmlns:a16="http://schemas.microsoft.com/office/drawing/2014/main" val="1454002984"/>
                    </a:ext>
                  </a:extLst>
                </a:gridCol>
                <a:gridCol w="3721673">
                  <a:extLst>
                    <a:ext uri="{9D8B030D-6E8A-4147-A177-3AD203B41FA5}">
                      <a16:colId xmlns:a16="http://schemas.microsoft.com/office/drawing/2014/main" val="1877617738"/>
                    </a:ext>
                  </a:extLst>
                </a:gridCol>
                <a:gridCol w="3474156">
                  <a:extLst>
                    <a:ext uri="{9D8B030D-6E8A-4147-A177-3AD203B41FA5}">
                      <a16:colId xmlns:a16="http://schemas.microsoft.com/office/drawing/2014/main" val="4010678179"/>
                    </a:ext>
                  </a:extLst>
                </a:gridCol>
              </a:tblGrid>
              <a:tr h="664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Health Impact</a:t>
                      </a:r>
                      <a:endParaRPr lang="en-A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endParaRPr lang="en-A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endParaRPr lang="en-A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endParaRPr lang="en-A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Contributing to Atmospheric Reactions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Greenhouse Gas</a:t>
                      </a: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405310"/>
                  </a:ext>
                </a:extLst>
              </a:tr>
              <a:tr h="414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Acetaldehyde</a:t>
                      </a:r>
                      <a:endParaRPr lang="en-A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Isoprene</a:t>
                      </a:r>
                      <a:endParaRPr lang="en-A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Methane</a:t>
                      </a:r>
                      <a:endParaRPr lang="en-A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285051"/>
                  </a:ext>
                </a:extLst>
              </a:tr>
              <a:tr h="414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AU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monoxide</a:t>
                      </a:r>
                      <a:endParaRPr lang="en-A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A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Formic acid</a:t>
                      </a: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669558"/>
                  </a:ext>
                </a:extLst>
              </a:tr>
              <a:tr h="414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AU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Nitrogen dioxide</a:t>
                      </a:r>
                      <a:endParaRPr lang="en-A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Nitric oxide</a:t>
                      </a:r>
                      <a:endParaRPr lang="en-A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endParaRPr lang="en-A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1551021"/>
                  </a:ext>
                </a:extLst>
              </a:tr>
              <a:tr h="414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Sulfur</a:t>
                      </a:r>
                      <a:r>
                        <a:rPr lang="en-AU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dioxide</a:t>
                      </a:r>
                      <a:endParaRPr lang="en-A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6330405"/>
                  </a:ext>
                </a:extLst>
              </a:tr>
              <a:tr h="414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</a:t>
                      </a:r>
                      <a:endParaRPr lang="en-A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endParaRPr lang="en-A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2995054"/>
                  </a:ext>
                </a:extLst>
              </a:tr>
              <a:tr h="4732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Methanol</a:t>
                      </a:r>
                      <a:endParaRPr lang="en-A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5226529"/>
                  </a:ext>
                </a:extLst>
              </a:tr>
              <a:tr h="494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AU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PM2.5</a:t>
                      </a:r>
                      <a:endParaRPr lang="en-A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3244586"/>
                  </a:ext>
                </a:extLst>
              </a:tr>
              <a:tr h="414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AU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PM10</a:t>
                      </a:r>
                      <a:endParaRPr lang="en-A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8691065"/>
                  </a:ext>
                </a:extLst>
              </a:tr>
            </a:tbl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CC10FA-2852-B8EA-AE19-0E0261BD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/>
              <a:t>8</a:t>
            </a:fld>
            <a:endParaRPr lang="en-AU"/>
          </a:p>
        </p:txBody>
      </p:sp>
      <p:pic>
        <p:nvPicPr>
          <p:cNvPr id="3" name="Graphic 2" descr="Medical with solid fill">
            <a:extLst>
              <a:ext uri="{FF2B5EF4-FFF2-40B4-BE49-F238E27FC236}">
                <a16:creationId xmlns:a16="http://schemas.microsoft.com/office/drawing/2014/main" id="{0522AF43-5E73-6E90-EA61-EEA8E05AD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6668" y="1916707"/>
            <a:ext cx="792000" cy="792000"/>
          </a:xfrm>
          <a:prstGeom prst="rect">
            <a:avLst/>
          </a:prstGeom>
        </p:spPr>
      </p:pic>
      <p:pic>
        <p:nvPicPr>
          <p:cNvPr id="5" name="Graphic 4" descr="Beaker with solid fill">
            <a:extLst>
              <a:ext uri="{FF2B5EF4-FFF2-40B4-BE49-F238E27FC236}">
                <a16:creationId xmlns:a16="http://schemas.microsoft.com/office/drawing/2014/main" id="{58C86225-336D-EFC8-A709-059F7AFFE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3434" y="1911616"/>
            <a:ext cx="792000" cy="792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11E29C7-F556-659A-D41E-99C3D1929BD7}"/>
              </a:ext>
            </a:extLst>
          </p:cNvPr>
          <p:cNvGrpSpPr/>
          <p:nvPr/>
        </p:nvGrpSpPr>
        <p:grpSpPr>
          <a:xfrm>
            <a:off x="9190200" y="1911616"/>
            <a:ext cx="792000" cy="792000"/>
            <a:chOff x="8538634" y="2726263"/>
            <a:chExt cx="914400" cy="914400"/>
          </a:xfrm>
        </p:grpSpPr>
        <p:pic>
          <p:nvPicPr>
            <p:cNvPr id="10" name="Graphic 9" descr="Sun with solid fill">
              <a:extLst>
                <a:ext uri="{FF2B5EF4-FFF2-40B4-BE49-F238E27FC236}">
                  <a16:creationId xmlns:a16="http://schemas.microsoft.com/office/drawing/2014/main" id="{3621CE47-8AE0-7153-A8FC-C297EBC93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538634" y="2726263"/>
              <a:ext cx="914400" cy="9144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7D0940-6FF0-1278-FF6E-D73C4990FC57}"/>
                </a:ext>
              </a:extLst>
            </p:cNvPr>
            <p:cNvSpPr/>
            <p:nvPr/>
          </p:nvSpPr>
          <p:spPr>
            <a:xfrm>
              <a:off x="9159345" y="3331633"/>
              <a:ext cx="211667" cy="20743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Graphic 11" descr="Medical with solid fill">
              <a:extLst>
                <a:ext uri="{FF2B5EF4-FFF2-40B4-BE49-F238E27FC236}">
                  <a16:creationId xmlns:a16="http://schemas.microsoft.com/office/drawing/2014/main" id="{99F4BA5F-40CD-3EAB-63BF-8F1035A43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0476" t="20043" r="20000" b="20909"/>
            <a:stretch/>
          </p:blipFill>
          <p:spPr>
            <a:xfrm>
              <a:off x="9090670" y="3262239"/>
              <a:ext cx="349015" cy="346224"/>
            </a:xfrm>
            <a:prstGeom prst="ellipse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28248" y="5261547"/>
            <a:ext cx="1768839" cy="4497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628247" y="4409606"/>
            <a:ext cx="1768839" cy="4497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383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10644-CA42-54E7-7833-EF2CD0AB1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3A4CA6-ED3E-533F-B067-4EEAB5B62330}"/>
              </a:ext>
            </a:extLst>
          </p:cNvPr>
          <p:cNvSpPr txBox="1"/>
          <p:nvPr/>
        </p:nvSpPr>
        <p:spPr>
          <a:xfrm>
            <a:off x="0" y="33692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Models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AQFx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6058A17-E16D-2165-5F1B-78DE2A3E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627-B603-4AF7-A7F0-8EBB6AB5CA38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6A099-2F4E-C767-F4DF-39449FE47582}"/>
              </a:ext>
            </a:extLst>
          </p:cNvPr>
          <p:cNvCxnSpPr/>
          <p:nvPr/>
        </p:nvCxnSpPr>
        <p:spPr>
          <a:xfrm>
            <a:off x="222290" y="1094587"/>
            <a:ext cx="117528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7991" y="1461052"/>
            <a:ext cx="10694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regional atmospheric model that was developed as a tool to provide guidance to fire and land management agencies in Victoria for the minimization of population exposure to smoke from planned burns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8332" y="3441312"/>
            <a:ext cx="1948721" cy="1919923"/>
            <a:chOff x="539646" y="2788170"/>
            <a:chExt cx="1948721" cy="1919923"/>
          </a:xfrm>
        </p:grpSpPr>
        <p:sp>
          <p:nvSpPr>
            <p:cNvPr id="3" name="Rectangle 2"/>
            <p:cNvSpPr/>
            <p:nvPr/>
          </p:nvSpPr>
          <p:spPr>
            <a:xfrm>
              <a:off x="539646" y="2908092"/>
              <a:ext cx="1800000" cy="180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9km x 9 km resolution</a:t>
              </a:r>
            </a:p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Average hourly concentrations</a:t>
              </a:r>
              <a:endParaRPr lang="en-A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39646" y="2788170"/>
              <a:ext cx="169388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475875" y="3057993"/>
              <a:ext cx="12492" cy="16501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AutoShape 6" descr="Earth globe: Asia and Australia with solid fill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9" name="Graphic 3" descr="Earth globe: Asia and Australia with solid fill">
            <a:extLst>
              <a:ext uri="{FF2B5EF4-FFF2-40B4-BE49-F238E27FC236}">
                <a16:creationId xmlns:a16="http://schemas.microsoft.com/office/drawing/2014/main" id="{F23FE6F1-2F96-EAA1-88D6-ED74C163C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243" y="3180576"/>
            <a:ext cx="2520000" cy="250325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258530" y="4694817"/>
            <a:ext cx="725714" cy="58603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/>
          <p:cNvSpPr txBox="1"/>
          <p:nvPr/>
        </p:nvSpPr>
        <p:spPr>
          <a:xfrm>
            <a:off x="5675243" y="2851494"/>
            <a:ext cx="2655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Inventories used: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EPA inventories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Fuel layer map from AFDRS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 derived from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Pyrotron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FTIR experiments </a:t>
            </a:r>
            <a:endParaRPr lang="en-AU" dirty="0"/>
          </a:p>
        </p:txBody>
      </p:sp>
      <p:sp>
        <p:nvSpPr>
          <p:cNvPr id="32" name="TextBox 31"/>
          <p:cNvSpPr txBox="1"/>
          <p:nvPr/>
        </p:nvSpPr>
        <p:spPr>
          <a:xfrm>
            <a:off x="8502768" y="2851494"/>
            <a:ext cx="2655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Weather Modelling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Bureau of Meteorology ACCESS model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24h forecasts at 12:00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Graphic 5" descr="Windy with solid fill">
            <a:extLst>
              <a:ext uri="{FF2B5EF4-FFF2-40B4-BE49-F238E27FC236}">
                <a16:creationId xmlns:a16="http://schemas.microsoft.com/office/drawing/2014/main" id="{5D5FF2CA-5E10-3B06-FBA0-23FA9D9F9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22199" y="3926667"/>
            <a:ext cx="1272209" cy="12412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87265" y="2851494"/>
            <a:ext cx="265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Regional Australian Model</a:t>
            </a:r>
            <a:endParaRPr lang="en-AU" dirty="0"/>
          </a:p>
        </p:txBody>
      </p:sp>
      <p:sp>
        <p:nvSpPr>
          <p:cNvPr id="37" name="TextBox 36"/>
          <p:cNvSpPr txBox="1"/>
          <p:nvPr/>
        </p:nvSpPr>
        <p:spPr>
          <a:xfrm>
            <a:off x="413502" y="2866680"/>
            <a:ext cx="265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8962" y="6333282"/>
            <a:ext cx="648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 Data provided by Julie Noonan at the CSIRO, Australia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52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1747</Words>
  <Application>Microsoft Office PowerPoint</Application>
  <PresentationFormat>Widescreen</PresentationFormat>
  <Paragraphs>357</Paragraphs>
  <Slides>28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Lee</dc:creator>
  <cp:lastModifiedBy>Samantha Lee</cp:lastModifiedBy>
  <cp:revision>72</cp:revision>
  <dcterms:created xsi:type="dcterms:W3CDTF">2025-05-29T02:08:22Z</dcterms:created>
  <dcterms:modified xsi:type="dcterms:W3CDTF">2025-06-13T04:11:57Z</dcterms:modified>
</cp:coreProperties>
</file>